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79" r:id="rId3"/>
    <p:sldId id="280" r:id="rId4"/>
    <p:sldId id="270" r:id="rId5"/>
    <p:sldId id="281" r:id="rId6"/>
    <p:sldId id="285" r:id="rId7"/>
    <p:sldId id="284" r:id="rId8"/>
    <p:sldId id="283" r:id="rId9"/>
    <p:sldId id="286" r:id="rId10"/>
    <p:sldId id="287" r:id="rId11"/>
    <p:sldId id="288" r:id="rId12"/>
    <p:sldId id="289" r:id="rId13"/>
    <p:sldId id="292" r:id="rId14"/>
    <p:sldId id="291" r:id="rId15"/>
    <p:sldId id="293" r:id="rId16"/>
    <p:sldId id="29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932B90"/>
    <a:srgbClr val="BBDFD0"/>
    <a:srgbClr val="F9C801"/>
    <a:srgbClr val="5BC5F2"/>
    <a:srgbClr val="C1E5F5"/>
    <a:srgbClr val="156082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E4B67-B87C-4BB0-8153-D7D7C7C0D59B}" v="9" dt="2026-02-05T10:25:00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eo Schaddé van Dooren" userId="9f17aae6-4de9-4da0-bc82-c3f21b753f41" providerId="ADAL" clId="{CD9A9E3B-05E8-410F-B8CC-233E233E7B9D}"/>
    <pc:docChg chg="undo custSel modSld sldOrd">
      <pc:chgData name="Cleo Schaddé van Dooren" userId="9f17aae6-4de9-4da0-bc82-c3f21b753f41" providerId="ADAL" clId="{CD9A9E3B-05E8-410F-B8CC-233E233E7B9D}" dt="2026-02-09T09:31:32.100" v="722" actId="20577"/>
      <pc:docMkLst>
        <pc:docMk/>
      </pc:docMkLst>
      <pc:sldChg chg="modSp mod">
        <pc:chgData name="Cleo Schaddé van Dooren" userId="9f17aae6-4de9-4da0-bc82-c3f21b753f41" providerId="ADAL" clId="{CD9A9E3B-05E8-410F-B8CC-233E233E7B9D}" dt="2026-02-09T09:31:32.100" v="722" actId="20577"/>
        <pc:sldMkLst>
          <pc:docMk/>
          <pc:sldMk cId="3417342023" sldId="279"/>
        </pc:sldMkLst>
        <pc:spChg chg="mod">
          <ac:chgData name="Cleo Schaddé van Dooren" userId="9f17aae6-4de9-4da0-bc82-c3f21b753f41" providerId="ADAL" clId="{CD9A9E3B-05E8-410F-B8CC-233E233E7B9D}" dt="2026-02-09T09:31:32.100" v="722" actId="20577"/>
          <ac:spMkLst>
            <pc:docMk/>
            <pc:sldMk cId="3417342023" sldId="279"/>
            <ac:spMk id="4" creationId="{745E19A3-7D15-EBDA-4853-65C91E431030}"/>
          </ac:spMkLst>
        </pc:spChg>
      </pc:sldChg>
      <pc:sldChg chg="addSp delSp modSp mod">
        <pc:chgData name="Cleo Schaddé van Dooren" userId="9f17aae6-4de9-4da0-bc82-c3f21b753f41" providerId="ADAL" clId="{CD9A9E3B-05E8-410F-B8CC-233E233E7B9D}" dt="2026-02-05T10:33:39.796" v="496" actId="20577"/>
        <pc:sldMkLst>
          <pc:docMk/>
          <pc:sldMk cId="4101679131" sldId="281"/>
        </pc:sldMkLst>
        <pc:spChg chg="add del">
          <ac:chgData name="Cleo Schaddé van Dooren" userId="9f17aae6-4de9-4da0-bc82-c3f21b753f41" providerId="ADAL" clId="{CD9A9E3B-05E8-410F-B8CC-233E233E7B9D}" dt="2026-02-05T10:24:26.965" v="93" actId="478"/>
          <ac:spMkLst>
            <pc:docMk/>
            <pc:sldMk cId="4101679131" sldId="281"/>
            <ac:spMk id="3" creationId="{7E46F0F3-85C8-6C92-C666-CD5A5ABFD9B8}"/>
          </ac:spMkLst>
        </pc:spChg>
        <pc:spChg chg="mod">
          <ac:chgData name="Cleo Schaddé van Dooren" userId="9f17aae6-4de9-4da0-bc82-c3f21b753f41" providerId="ADAL" clId="{CD9A9E3B-05E8-410F-B8CC-233E233E7B9D}" dt="2026-02-05T10:33:39.796" v="496" actId="20577"/>
          <ac:spMkLst>
            <pc:docMk/>
            <pc:sldMk cId="4101679131" sldId="281"/>
            <ac:spMk id="4" creationId="{D71A7A8F-DC24-E56E-F49A-A6A95C800282}"/>
          </ac:spMkLst>
        </pc:spChg>
      </pc:sldChg>
      <pc:sldChg chg="modSp mod">
        <pc:chgData name="Cleo Schaddé van Dooren" userId="9f17aae6-4de9-4da0-bc82-c3f21b753f41" providerId="ADAL" clId="{CD9A9E3B-05E8-410F-B8CC-233E233E7B9D}" dt="2026-02-09T09:30:51.704" v="636" actId="20577"/>
        <pc:sldMkLst>
          <pc:docMk/>
          <pc:sldMk cId="2457793973" sldId="290"/>
        </pc:sldMkLst>
        <pc:spChg chg="mod">
          <ac:chgData name="Cleo Schaddé van Dooren" userId="9f17aae6-4de9-4da0-bc82-c3f21b753f41" providerId="ADAL" clId="{CD9A9E3B-05E8-410F-B8CC-233E233E7B9D}" dt="2026-02-09T09:30:51.704" v="636" actId="20577"/>
          <ac:spMkLst>
            <pc:docMk/>
            <pc:sldMk cId="2457793973" sldId="290"/>
            <ac:spMk id="4" creationId="{A28484D6-B28D-8876-175E-F730615628CB}"/>
          </ac:spMkLst>
        </pc:spChg>
      </pc:sldChg>
      <pc:sldChg chg="modSp mod">
        <pc:chgData name="Cleo Schaddé van Dooren" userId="9f17aae6-4de9-4da0-bc82-c3f21b753f41" providerId="ADAL" clId="{CD9A9E3B-05E8-410F-B8CC-233E233E7B9D}" dt="2026-02-05T10:31:29.491" v="421" actId="20577"/>
        <pc:sldMkLst>
          <pc:docMk/>
          <pc:sldMk cId="4157339801" sldId="291"/>
        </pc:sldMkLst>
        <pc:spChg chg="mod">
          <ac:chgData name="Cleo Schaddé van Dooren" userId="9f17aae6-4de9-4da0-bc82-c3f21b753f41" providerId="ADAL" clId="{CD9A9E3B-05E8-410F-B8CC-233E233E7B9D}" dt="2026-02-05T10:31:29.491" v="421" actId="20577"/>
          <ac:spMkLst>
            <pc:docMk/>
            <pc:sldMk cId="4157339801" sldId="291"/>
            <ac:spMk id="4" creationId="{4E46F0AD-8AF8-8EE6-BE7D-2ECC60BD9EB3}"/>
          </ac:spMkLst>
        </pc:spChg>
      </pc:sldChg>
      <pc:sldChg chg="ord">
        <pc:chgData name="Cleo Schaddé van Dooren" userId="9f17aae6-4de9-4da0-bc82-c3f21b753f41" providerId="ADAL" clId="{CD9A9E3B-05E8-410F-B8CC-233E233E7B9D}" dt="2026-02-05T10:27:59.313" v="229"/>
        <pc:sldMkLst>
          <pc:docMk/>
          <pc:sldMk cId="498799158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B9B80-0616-453C-A062-D230B6B59ED7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3F27-B06B-406F-B7B7-672319C7EF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7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3F27-B06B-406F-B7B7-672319C7EF1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81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C3716-DDFC-C9E9-CB68-8734921B1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D46EE5A-84FD-2473-614B-DF4CE6E15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0D0CB4-E018-A309-C8D4-F7B7B1E6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256950-F051-262D-1B92-664F0FD3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2357F8-5649-0E92-AAE3-7EA031EF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1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A245A-775E-6444-64DD-430BE0B2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A4B385-7922-BD6F-12DE-CD6BCDCB7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1E5886-A3ED-55A0-25A0-D0FB5E9C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81FB15-2815-0333-22CF-843D2377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045CC4-31C7-FAB0-C9AA-E889E6E3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8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16A4935-3D99-1BC9-73DA-BED4C06D1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06D6FE-DFC5-85C6-E012-C85926DB0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863440-F24C-8422-39DB-06E777BC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965E7A-9577-8C43-08E2-A8C7B87D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E87185-9C4C-0CCA-20CD-07EB685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46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9E066-CC36-F698-B39D-417DEEF9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E0FFEB-030F-B2EA-C876-7EBB34DE0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0D4D8E-0C79-D202-19F4-350A9C9E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956791-1A06-38D1-AB25-EA25B41E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455A1D-0E1C-D322-24E9-420A5A8D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55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921E2-9F0B-8133-FED5-94F7EC31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A53D66-B508-1931-4A6A-C28D6CF5C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780CD3-D5BF-32CE-ED66-835BEDAD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C5230-0F46-13CC-1667-0B926DD5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BAFF01-D303-94C0-9E0C-240103A0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57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4BA58-8447-FEB4-2F09-8700CA83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AE5B30-553D-E726-BE47-4EB886B7F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A73577-00B6-0416-6C0A-E46A6758E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97738B-E6FB-FEBE-A4B3-781C98EC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E59CB1-87F7-6C2B-7B2E-38FBEC02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ECD40-F5ED-F01E-5645-7706B636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25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E389E-609F-9BA0-A18A-EDA87331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E05531-A27A-E62A-CF63-E081AA40E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6AEEF7-4A5B-252A-0E8C-3D8EB4A45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CEC848F-B793-6D35-A009-D95A3341E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9C5E85F-1FB3-3676-0119-8B11A643A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113943-0F04-3950-94D0-B17340B7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DFA4611-5478-AC04-7EA3-B4811352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F1975E2-1528-0092-3458-07315DE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19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ADFB9-1720-408D-2AFA-13035EC1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450CA6-9936-671C-57EF-14FFD8DB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1E1C5D-7056-B415-1FC9-B5006E4A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20DC0BC-E1FD-62A9-A9E6-FC1AE976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8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58D3D2-EA54-1A5D-458D-88441B5A1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540EC5-1DFA-7076-A890-249F98EE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38C22C-F6C5-AB41-BFD4-CEF66A8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50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8946A-BFDF-71C3-9D5E-0A61DBA6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ECEC1-51E2-7A91-B58C-2A9901D3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FF3616-F85A-1390-35A9-E98109C90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AE0026-F2F7-9349-238E-05099D30A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35664D-EEF8-2B8A-C032-8C2ED17A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FB4E68-3A8B-7978-152D-04A37D09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48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26850-234C-EB3F-06F6-DC4F6C0A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1E33D8-D2FF-8B37-AEFC-42F9CF637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B614CC-177D-6232-8C0D-CDDCB7072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19E523-D15C-838B-2F05-3FE6EA1A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CB4792-3643-C443-211B-CD91CC0D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494AF4-A605-9385-8D79-1A0C70FF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60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FDD413D-294C-2D8D-3550-19713E19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485CD6-3AE6-10AE-C660-DD2D55462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E7FFBD-69C6-7932-EC7C-047F89D6B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82E55B-7108-4ACA-A368-0FE897F231EB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6835B7-7AA0-CDE0-5115-6C7CA1AE9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C4B266-F5F8-58E7-8AEE-8731A7641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72329C-3258-450B-8AD7-F7254E2A7F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0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hemel, buitenshuis, gebouw, wolk&#10;&#10;Door AI gegenereerde inhoud is mogelijk onjuist.">
            <a:extLst>
              <a:ext uri="{FF2B5EF4-FFF2-40B4-BE49-F238E27FC236}">
                <a16:creationId xmlns:a16="http://schemas.microsoft.com/office/drawing/2014/main" id="{72FF3ACF-97A0-0BF7-8681-0FFBADC9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7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13ADE56-C5B6-9294-E0FF-4AE82CAF4CBE}"/>
              </a:ext>
            </a:extLst>
          </p:cNvPr>
          <p:cNvSpPr txBox="1"/>
          <p:nvPr/>
        </p:nvSpPr>
        <p:spPr>
          <a:xfrm>
            <a:off x="347426" y="2492568"/>
            <a:ext cx="4213661" cy="2692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Informatie</a:t>
            </a:r>
            <a:r>
              <a:rPr lang="en-US" sz="3200" b="1" dirty="0"/>
              <a:t> </a:t>
            </a:r>
            <a:r>
              <a:rPr lang="en-US" sz="3200" b="1" dirty="0" err="1"/>
              <a:t>dag</a:t>
            </a: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werkzaamheden</a:t>
            </a:r>
            <a:r>
              <a:rPr lang="en-US" sz="3200" b="1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Fase 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Wervershoofstraat</a:t>
            </a:r>
            <a:r>
              <a:rPr lang="en-US" sz="3200" b="1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Blok 3B</a:t>
            </a:r>
          </a:p>
        </p:txBody>
      </p:sp>
      <p:pic>
        <p:nvPicPr>
          <p:cNvPr id="3" name="Afbeelding 2" descr="Afbeelding met Lettertype, Graphics, schermopname, logo&#10;&#10;Door AI gegenereerde inhoud is mogelijk onjuist.">
            <a:extLst>
              <a:ext uri="{FF2B5EF4-FFF2-40B4-BE49-F238E27FC236}">
                <a16:creationId xmlns:a16="http://schemas.microsoft.com/office/drawing/2014/main" id="{26702C8B-43DC-8481-B81B-1CA5E8094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57" y="-313296"/>
            <a:ext cx="3139145" cy="1434162"/>
          </a:xfrm>
          <a:prstGeom prst="rect">
            <a:avLst/>
          </a:prstGeom>
        </p:spPr>
      </p:pic>
      <p:pic>
        <p:nvPicPr>
          <p:cNvPr id="7" name="Afbeelding 6" descr="Afbeelding met schermopname, Graphics, grafische vormgeving, symbool&#10;&#10;Door AI gegenereerde inhoud is mogelijk onjuist.">
            <a:extLst>
              <a:ext uri="{FF2B5EF4-FFF2-40B4-BE49-F238E27FC236}">
                <a16:creationId xmlns:a16="http://schemas.microsoft.com/office/drawing/2014/main" id="{44B1D2E6-2B46-B77F-2FAE-DC6F2326D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859" y="241094"/>
            <a:ext cx="2342041" cy="3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77220-D997-76B5-3D3B-5E24CF91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461A9F8-4FF0-3546-84FE-56487F1BCFDE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0C90699C-8DCB-73E1-4143-15A0DA1D9FC4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FE3D05FD-9FA1-EB70-D9CE-488753CEF355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BA5819-E153-07F6-0C64-8318C2F1767C}"/>
              </a:ext>
            </a:extLst>
          </p:cNvPr>
          <p:cNvSpPr txBox="1"/>
          <p:nvPr/>
        </p:nvSpPr>
        <p:spPr>
          <a:xfrm>
            <a:off x="329390" y="1776778"/>
            <a:ext cx="40345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Welke werkzaamheden voeren wij uit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halen de sierlijsten, naamborden, lampen en hekwerken van de gevel af.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Vanaf de rode lijn halen wij de bakstenen weg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Tijdens het slopen van de gevel plaatsen wij houten beplating voor uw raam. Dit neemt tijdelijk het daglicht aan de gevelzijden weg.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plaatsen stalen kolommen om de stabiliteit te verbeteren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Nieuwe beplating komt tegen de gevel aan. Deze wordt </a:t>
            </a:r>
            <a:r>
              <a:rPr lang="nl-NL" sz="1200" b="1" dirty="0" err="1"/>
              <a:t>gestuct</a:t>
            </a:r>
            <a:r>
              <a:rPr lang="nl-NL" sz="1200" b="1" dirty="0"/>
              <a:t>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Als laatste plaatsen wij een licht gewicht gevel (STO-systeem met minerale strips) terug. De kleur in gelijk aan de huidige stenen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dekken de kozijnen deels af met een folie</a:t>
            </a:r>
          </a:p>
          <a:p>
            <a:endParaRPr lang="nl-NL" sz="1200" b="1" dirty="0"/>
          </a:p>
          <a:p>
            <a:r>
              <a:rPr lang="nl-NL" b="1" dirty="0"/>
              <a:t>Verwachten overlast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U hoort veel hakt en breek geluiden. Wij halen de gevel weg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U ziet vaklieden over de steigers heen lopen. zij werken hier.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Daglicht wordt tijdelijk weggenomen.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6EF1602-43D2-3EB8-DB42-39C6B420C350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DE GEVEL</a:t>
            </a:r>
          </a:p>
        </p:txBody>
      </p:sp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FDC9CFBA-5442-2F17-C33F-883FA82AF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74" t="6713" r="32875"/>
          <a:stretch>
            <a:fillRect/>
          </a:stretch>
        </p:blipFill>
        <p:spPr>
          <a:xfrm>
            <a:off x="4500722" y="3765515"/>
            <a:ext cx="4034532" cy="2970609"/>
          </a:xfrm>
          <a:prstGeom prst="rect">
            <a:avLst/>
          </a:prstGeom>
        </p:spPr>
      </p:pic>
      <p:pic>
        <p:nvPicPr>
          <p:cNvPr id="10" name="Afbeelding 9" descr="Afbeelding met gebouw, raam, schets, architectuur&#10;&#10;Door AI gegenereerde inhoud is mogelijk onjuist.">
            <a:extLst>
              <a:ext uri="{FF2B5EF4-FFF2-40B4-BE49-F238E27FC236}">
                <a16:creationId xmlns:a16="http://schemas.microsoft.com/office/drawing/2014/main" id="{8361D5BC-0D84-D34A-1D8F-E7D7A6EE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9" y="1887980"/>
            <a:ext cx="3326230" cy="2593962"/>
          </a:xfrm>
          <a:prstGeom prst="rect">
            <a:avLst/>
          </a:prstGeom>
        </p:spPr>
      </p:pic>
      <p:pic>
        <p:nvPicPr>
          <p:cNvPr id="12" name="Afbeelding 11" descr="Afbeelding met bouwmateriaal, baksteen, metselwerk, gebouw&#10;&#10;Door AI gegenereerde inhoud is mogelijk onjuist.">
            <a:extLst>
              <a:ext uri="{FF2B5EF4-FFF2-40B4-BE49-F238E27FC236}">
                <a16:creationId xmlns:a16="http://schemas.microsoft.com/office/drawing/2014/main" id="{45B37EDB-655B-FAC4-BA6F-2AA51BC121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19" t="8473" r="7045" b="20746"/>
          <a:stretch>
            <a:fillRect/>
          </a:stretch>
        </p:blipFill>
        <p:spPr>
          <a:xfrm>
            <a:off x="5871009" y="1773202"/>
            <a:ext cx="2397276" cy="188138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545AEC2-C7E0-1B3E-A773-1D3D1F0BF2AE}"/>
              </a:ext>
            </a:extLst>
          </p:cNvPr>
          <p:cNvSpPr txBox="1"/>
          <p:nvPr/>
        </p:nvSpPr>
        <p:spPr>
          <a:xfrm>
            <a:off x="9293854" y="5101411"/>
            <a:ext cx="248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solidFill>
                  <a:srgbClr val="932B90"/>
                </a:solidFill>
              </a:rPr>
              <a:t>Let op:</a:t>
            </a:r>
          </a:p>
          <a:p>
            <a:r>
              <a:rPr lang="nl-NL" i="1" dirty="0">
                <a:solidFill>
                  <a:srgbClr val="932B90"/>
                </a:solidFill>
              </a:rPr>
              <a:t>Werkzaamheden kunnen uitlopen door weersomstandigheden</a:t>
            </a:r>
            <a:endParaRPr lang="nl-NL" sz="1200" i="1" dirty="0">
              <a:solidFill>
                <a:srgbClr val="932B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9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04E74-8644-DBF2-024C-943AD6136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fbeelding met plafond, overdekt, Balk, eigendom&#10;&#10;Door AI gegenereerde inhoud is mogelijk onjuist.">
            <a:extLst>
              <a:ext uri="{FF2B5EF4-FFF2-40B4-BE49-F238E27FC236}">
                <a16:creationId xmlns:a16="http://schemas.microsoft.com/office/drawing/2014/main" id="{7F7B773F-C81C-3155-555D-01BE0EAC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22" b="31555"/>
          <a:stretch>
            <a:fillRect/>
          </a:stretch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buitenshuis, raam, gebouw, baksteen&#10;&#10;Door AI gegenereerde inhoud is mogelijk onjuist.">
            <a:extLst>
              <a:ext uri="{FF2B5EF4-FFF2-40B4-BE49-F238E27FC236}">
                <a16:creationId xmlns:a16="http://schemas.microsoft.com/office/drawing/2014/main" id="{45EE0DDB-B72F-1446-6506-15A881E2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787" r="2" b="9437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A2BF731-1B0D-4F92-3DCD-0CEC4D59C657}"/>
              </a:ext>
            </a:extLst>
          </p:cNvPr>
          <p:cNvSpPr txBox="1"/>
          <p:nvPr/>
        </p:nvSpPr>
        <p:spPr>
          <a:xfrm>
            <a:off x="308192" y="2483033"/>
            <a:ext cx="403453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Onderdoorgang </a:t>
            </a:r>
          </a:p>
          <a:p>
            <a:r>
              <a:rPr lang="nl-NL" sz="2500" b="1" dirty="0"/>
              <a:t>&amp; Parkeergarage</a:t>
            </a:r>
          </a:p>
          <a:p>
            <a:endParaRPr lang="nl-NL" sz="25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Op dit moment vinden er nog berekeningen plaats door de constructeur. Zodra deze informatie bekent is informeren wij u persoonlijk. </a:t>
            </a:r>
          </a:p>
        </p:txBody>
      </p:sp>
    </p:spTree>
    <p:extLst>
      <p:ext uri="{BB962C8B-B14F-4D97-AF65-F5344CB8AC3E}">
        <p14:creationId xmlns:p14="http://schemas.microsoft.com/office/powerpoint/2010/main" val="2415746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438B1-02AF-75AF-6653-0E11FD39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4753275-B3E3-F0AF-CA37-5F1136AB7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FE59E889-BC6C-17A8-5F7F-734BFB1A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1" name="Afbeelding 10" descr="Afbeelding met buitenshuis, hemel, wolk, raam&#10;&#10;Door AI gegenereerde inhoud is mogelijk onjuist.">
            <a:extLst>
              <a:ext uri="{FF2B5EF4-FFF2-40B4-BE49-F238E27FC236}">
                <a16:creationId xmlns:a16="http://schemas.microsoft.com/office/drawing/2014/main" id="{E2F59458-D327-7397-CFC0-55ADE7D20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r="2" b="17763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B3CC9C5-91A7-C8C7-F9AF-6F6DF4410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CC698D4-1A6F-8566-D2C5-AD1D42CE39F8}"/>
              </a:ext>
            </a:extLst>
          </p:cNvPr>
          <p:cNvSpPr txBox="1"/>
          <p:nvPr/>
        </p:nvSpPr>
        <p:spPr>
          <a:xfrm>
            <a:off x="231988" y="88392"/>
            <a:ext cx="507153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BINNEN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WERKZAAMHEDEN</a:t>
            </a:r>
          </a:p>
        </p:txBody>
      </p:sp>
    </p:spTree>
    <p:extLst>
      <p:ext uri="{BB962C8B-B14F-4D97-AF65-F5344CB8AC3E}">
        <p14:creationId xmlns:p14="http://schemas.microsoft.com/office/powerpoint/2010/main" val="87049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71420-F640-3432-E55B-A4FCB6DAE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5AC9E72-68D6-7944-45ED-85A83746DE53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95AC07D1-D2AC-1701-8AC2-C54A87BB0139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F084EE83-B291-C785-7064-296EBA059DA6}"/>
              </a:ext>
            </a:extLst>
          </p:cNvPr>
          <p:cNvSpPr/>
          <p:nvPr/>
        </p:nvSpPr>
        <p:spPr>
          <a:xfrm flipH="1">
            <a:off x="-4280" y="-147218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1270E15-F239-98B3-A779-666BE981A3DA}"/>
              </a:ext>
            </a:extLst>
          </p:cNvPr>
          <p:cNvSpPr txBox="1"/>
          <p:nvPr/>
        </p:nvSpPr>
        <p:spPr>
          <a:xfrm>
            <a:off x="3733159" y="1677206"/>
            <a:ext cx="25395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Gevel zijde</a:t>
            </a:r>
          </a:p>
          <a:p>
            <a:r>
              <a:rPr lang="nl-NL" b="1" dirty="0"/>
              <a:t>Optie 1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In fase 1 is in uw woning geheugenstaal geplaatst. Hoeft er niet worden bij geplaatst werken wij het geheugenstaal af met een prefab witte koof.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Galerij zijde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Het kan voorkomen dat u aan de voorzijden geheugenstaal heeft. Wij werken het geheugenstaal af met de prefab witte koof.</a:t>
            </a:r>
            <a:endParaRPr lang="nl-NL" sz="12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4359FD7-ED07-452B-4D5D-260B52217C69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GEHEUGENSTAAL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CB8291-04A1-8BF0-48E9-47393C23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61175" y="2910389"/>
            <a:ext cx="5181465" cy="271375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7E692D3-6233-7123-915B-400B4F67D437}"/>
              </a:ext>
            </a:extLst>
          </p:cNvPr>
          <p:cNvSpPr/>
          <p:nvPr/>
        </p:nvSpPr>
        <p:spPr>
          <a:xfrm>
            <a:off x="280665" y="1931494"/>
            <a:ext cx="2275016" cy="538576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E83C075-99E1-B4FE-83E3-310C63B75B7A}"/>
              </a:ext>
            </a:extLst>
          </p:cNvPr>
          <p:cNvSpPr/>
          <p:nvPr/>
        </p:nvSpPr>
        <p:spPr>
          <a:xfrm>
            <a:off x="280665" y="5484455"/>
            <a:ext cx="2275016" cy="538576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schets, tekening, Kinderkunst&#10;&#10;Door AI gegenereerde inhoud is mogelijk onjuist.">
            <a:extLst>
              <a:ext uri="{FF2B5EF4-FFF2-40B4-BE49-F238E27FC236}">
                <a16:creationId xmlns:a16="http://schemas.microsoft.com/office/drawing/2014/main" id="{E53487B9-4CC6-A858-691E-9FFF1B59B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6916" y="2010285"/>
            <a:ext cx="898348" cy="286527"/>
          </a:xfrm>
          <a:prstGeom prst="rect">
            <a:avLst/>
          </a:prstGeom>
        </p:spPr>
      </p:pic>
      <p:pic>
        <p:nvPicPr>
          <p:cNvPr id="18" name="Afbeelding 17" descr="Afbeelding met schets, tekening, Kinderkunst&#10;&#10;Door AI gegenereerde inhoud is mogelijk onjuist.">
            <a:extLst>
              <a:ext uri="{FF2B5EF4-FFF2-40B4-BE49-F238E27FC236}">
                <a16:creationId xmlns:a16="http://schemas.microsoft.com/office/drawing/2014/main" id="{2B426F7D-3333-FE3E-EFD3-EFFFFBB3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4536" y="5591598"/>
            <a:ext cx="898348" cy="28652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9E45036-CCE8-C5B8-56F7-4DCEFB40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42502" y="2910388"/>
            <a:ext cx="5181466" cy="2713757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72F23828-D9B7-08D1-419B-8CC2CCF0CADE}"/>
              </a:ext>
            </a:extLst>
          </p:cNvPr>
          <p:cNvSpPr/>
          <p:nvPr/>
        </p:nvSpPr>
        <p:spPr>
          <a:xfrm>
            <a:off x="6690668" y="1981334"/>
            <a:ext cx="2275016" cy="4039315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schets, tekening, Kinderkunst&#10;&#10;Door AI gegenereerde inhoud is mogelijk onjuist.">
            <a:extLst>
              <a:ext uri="{FF2B5EF4-FFF2-40B4-BE49-F238E27FC236}">
                <a16:creationId xmlns:a16="http://schemas.microsoft.com/office/drawing/2014/main" id="{594A7463-6E89-87D5-FA35-54E13C256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90114" y="1967062"/>
            <a:ext cx="898348" cy="286527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C9D8A07B-AE36-2E57-785B-94D68277BDE9}"/>
              </a:ext>
            </a:extLst>
          </p:cNvPr>
          <p:cNvSpPr txBox="1"/>
          <p:nvPr/>
        </p:nvSpPr>
        <p:spPr>
          <a:xfrm>
            <a:off x="9444323" y="2399500"/>
            <a:ext cx="27476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Optie 2</a:t>
            </a:r>
          </a:p>
          <a:p>
            <a:endParaRPr lang="nl-NL" b="1" dirty="0"/>
          </a:p>
          <a:p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In fase 1 is in uw woning geheugenstaal geplaatst. Uw plafond moet worden voorzien van extra versteviging. Wij verlagen het plafond volledig. </a:t>
            </a:r>
          </a:p>
          <a:p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r>
              <a:rPr lang="nl-NL" b="1" dirty="0"/>
              <a:t>Verwachte overlast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Bij optie 1 voeren wij de werkzaamheden in bewoonde staat uit. U blijft in uw woning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Bij optie 2 gaat u naar een logeer woning. Wij helpen u met uw woning leeg halen. 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9879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264C-B6A5-4004-37CE-1ECE07911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F737F5E-C416-96CB-9FBE-C2BF4BC9A846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B9D0CCCF-5C97-ACAC-3BB1-489E96B02F4F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D09ABAED-6FBA-8A5E-CB09-627F79DCDC51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46F0AD-8AF8-8EE6-BE7D-2ECC60BD9EB3}"/>
              </a:ext>
            </a:extLst>
          </p:cNvPr>
          <p:cNvSpPr txBox="1"/>
          <p:nvPr/>
        </p:nvSpPr>
        <p:spPr>
          <a:xfrm>
            <a:off x="329390" y="1776778"/>
            <a:ext cx="3442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Wij werken uw plafond af met optie 1 of optie 2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Constructieve scheuren worden hersteld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Krimpscheuren worden hersteld als u dit wilt (bewonerskeuze)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Alle ramen en deuren worden nagelopen en waar nodig opnieuw afgesteld en/of hersteld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18B997-D575-534D-1D10-698709A454BE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WERKZAAMHEDEN IN UW WONING</a:t>
            </a:r>
          </a:p>
        </p:txBody>
      </p:sp>
      <p:pic>
        <p:nvPicPr>
          <p:cNvPr id="8" name="Afbeelding 7" descr="Afbeelding met muur, gebouw, overdekt, gips&#10;&#10;Door AI gegenereerde inhoud is mogelijk onjuist.">
            <a:extLst>
              <a:ext uri="{FF2B5EF4-FFF2-40B4-BE49-F238E27FC236}">
                <a16:creationId xmlns:a16="http://schemas.microsoft.com/office/drawing/2014/main" id="{316A8984-D114-771C-B307-52E51076B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5744" b="9770"/>
          <a:stretch>
            <a:fillRect/>
          </a:stretch>
        </p:blipFill>
        <p:spPr>
          <a:xfrm>
            <a:off x="8343900" y="2000250"/>
            <a:ext cx="3518710" cy="2330287"/>
          </a:xfrm>
          <a:prstGeom prst="flowChartAlternateProcess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83B4ED-6C30-F454-B908-48378CCF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98" t="29378"/>
          <a:stretch>
            <a:fillRect/>
          </a:stretch>
        </p:blipFill>
        <p:spPr>
          <a:xfrm>
            <a:off x="8343901" y="4662656"/>
            <a:ext cx="3518710" cy="1407484"/>
          </a:xfrm>
          <a:prstGeom prst="flowChartAlternateProcess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5E0135A-BC42-CC73-A7C4-32B5948DF8B7}"/>
              </a:ext>
            </a:extLst>
          </p:cNvPr>
          <p:cNvSpPr txBox="1"/>
          <p:nvPr/>
        </p:nvSpPr>
        <p:spPr>
          <a:xfrm>
            <a:off x="4372605" y="1776778"/>
            <a:ext cx="3442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Kitwerk wordt vervangen in de badkamer, toilet en keuken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Waar nodig worden tegels vervangen in de badkamer. Bij veel loszittende tegels vervangen wij een volledige wand. U kunt kiezen uit 2 kleuren tegels. (bewonerskeuze)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b="1" dirty="0"/>
              <a:t>Riool doorspoelen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BAB0E28-8BEC-0210-2D92-F5E18DE38A06}"/>
              </a:ext>
            </a:extLst>
          </p:cNvPr>
          <p:cNvSpPr/>
          <p:nvPr/>
        </p:nvSpPr>
        <p:spPr>
          <a:xfrm>
            <a:off x="247654" y="5893703"/>
            <a:ext cx="5946411" cy="825224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619506F-8B23-87F3-1DD2-E8058C3DC4B0}"/>
              </a:ext>
            </a:extLst>
          </p:cNvPr>
          <p:cNvSpPr txBox="1"/>
          <p:nvPr/>
        </p:nvSpPr>
        <p:spPr>
          <a:xfrm>
            <a:off x="325009" y="5983150"/>
            <a:ext cx="759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Tijdens huisbezoek 2 krijgt u de uitleg over de werkzaamheden in uw woning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2 weken voor de werkzaamheden in uw woning krijgt u een dagplanning van ons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2 dagen voor de werkzaamheden bellen wij u op als herinnering</a:t>
            </a:r>
          </a:p>
        </p:txBody>
      </p:sp>
    </p:spTree>
    <p:extLst>
      <p:ext uri="{BB962C8B-B14F-4D97-AF65-F5344CB8AC3E}">
        <p14:creationId xmlns:p14="http://schemas.microsoft.com/office/powerpoint/2010/main" val="415733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A40A9-2A02-D21D-5C07-41E5E237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C80B822-9A02-3986-B446-322F4CBA32E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9EA8FC8-C088-B4B3-3AC6-7AE6355D3B96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FBBE4201-C9BB-8D13-26FC-10E025EF4291}"/>
              </a:ext>
            </a:extLst>
          </p:cNvPr>
          <p:cNvSpPr/>
          <p:nvPr/>
        </p:nvSpPr>
        <p:spPr>
          <a:xfrm flipH="1">
            <a:off x="-4280" y="-1472184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D469A7-D3F3-2A53-517A-1757B202AF70}"/>
              </a:ext>
            </a:extLst>
          </p:cNvPr>
          <p:cNvSpPr txBox="1"/>
          <p:nvPr/>
        </p:nvSpPr>
        <p:spPr>
          <a:xfrm>
            <a:off x="247008" y="1669397"/>
            <a:ext cx="4564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Sociale planning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12 februari start huisbezoeken / technische opname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Medio april start huisbezoeken voor uitleg binnenwerkzaamheden</a:t>
            </a:r>
          </a:p>
          <a:p>
            <a:endParaRPr lang="nl-NL" sz="1200" b="1" dirty="0"/>
          </a:p>
          <a:p>
            <a:r>
              <a:rPr lang="nl-NL" b="1" dirty="0"/>
              <a:t>Buitenwerkzaamheden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2 februari start bouwplaats inrichting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2 maart starten met opbouwen van de steiger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26 maart start met slopen van zijden B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Medio april start werkzaamheden zijden 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Medio april start werkzaamheden zijden 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Medio mei start werkzaamheden zijden C</a:t>
            </a:r>
          </a:p>
          <a:p>
            <a:endParaRPr lang="nl-NL" sz="1200" b="1" dirty="0"/>
          </a:p>
          <a:p>
            <a:r>
              <a:rPr lang="nl-NL" b="1" dirty="0"/>
              <a:t>Binnenwerkzaamheden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Eind April starten we binnen in de woning</a:t>
            </a:r>
          </a:p>
          <a:p>
            <a:r>
              <a:rPr lang="nl-NL" sz="1200" b="1" dirty="0"/>
              <a:t>      (mits de constructieve gegevens binnen zijn)</a:t>
            </a:r>
          </a:p>
          <a:p>
            <a:endParaRPr lang="nl-NL" sz="1200" b="1" dirty="0"/>
          </a:p>
          <a:p>
            <a:r>
              <a:rPr lang="nl-NL" b="1" dirty="0"/>
              <a:t>December 2026 is blok B klaar!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FE52F2-C73E-0DE7-4099-402AAD301A97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PLANNING</a:t>
            </a:r>
          </a:p>
        </p:txBody>
      </p:sp>
      <p:pic>
        <p:nvPicPr>
          <p:cNvPr id="7" name="Afbeelding 6" descr="Afbeelding met tekst, schermopname, diagram, Kleurrijkheid&#10;&#10;Door AI gegenereerde inhoud is mogelijk onjuist.">
            <a:extLst>
              <a:ext uri="{FF2B5EF4-FFF2-40B4-BE49-F238E27FC236}">
                <a16:creationId xmlns:a16="http://schemas.microsoft.com/office/drawing/2014/main" id="{947A80A0-FB89-C1A5-27C2-A9AE2140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916264"/>
            <a:ext cx="7081274" cy="4711639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1C70972C-F938-09A9-1BCA-248C2BB69167}"/>
              </a:ext>
            </a:extLst>
          </p:cNvPr>
          <p:cNvGrpSpPr/>
          <p:nvPr/>
        </p:nvGrpSpPr>
        <p:grpSpPr>
          <a:xfrm>
            <a:off x="817773" y="5462176"/>
            <a:ext cx="1445236" cy="1286467"/>
            <a:chOff x="4683410" y="-107274"/>
            <a:chExt cx="3524757" cy="3137540"/>
          </a:xfrm>
        </p:grpSpPr>
        <p:pic>
          <p:nvPicPr>
            <p:cNvPr id="8" name="Afbeelding 7" descr="Afbeelding met kaart, diagram, Plan, tekst&#10;&#10;Door AI gegenereerde inhoud is mogelijk onjuist.">
              <a:extLst>
                <a:ext uri="{FF2B5EF4-FFF2-40B4-BE49-F238E27FC236}">
                  <a16:creationId xmlns:a16="http://schemas.microsoft.com/office/drawing/2014/main" id="{C9B68215-D94E-8E41-B5CB-0E9A5A31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410" y="-107274"/>
              <a:ext cx="3524757" cy="3137540"/>
            </a:xfrm>
            <a:prstGeom prst="rect">
              <a:avLst/>
            </a:prstGeom>
          </p:spPr>
        </p:pic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7293B48E-852A-904E-B3D7-D2981A8525D8}"/>
                </a:ext>
              </a:extLst>
            </p:cNvPr>
            <p:cNvSpPr/>
            <p:nvPr/>
          </p:nvSpPr>
          <p:spPr>
            <a:xfrm rot="15670686">
              <a:off x="4532203" y="773640"/>
              <a:ext cx="801521" cy="127864"/>
            </a:xfrm>
            <a:prstGeom prst="roundRect">
              <a:avLst/>
            </a:prstGeom>
            <a:solidFill>
              <a:srgbClr val="932B9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noFill/>
              </a:endParaRPr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B243CEF2-516D-7E26-9638-8C4EBE51BCB8}"/>
                </a:ext>
              </a:extLst>
            </p:cNvPr>
            <p:cNvSpPr/>
            <p:nvPr/>
          </p:nvSpPr>
          <p:spPr>
            <a:xfrm rot="21098746">
              <a:off x="4772556" y="83706"/>
              <a:ext cx="3346465" cy="127864"/>
            </a:xfrm>
            <a:prstGeom prst="roundRect">
              <a:avLst/>
            </a:prstGeom>
            <a:solidFill>
              <a:srgbClr val="932B9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noFill/>
              </a:endParaRPr>
            </a:p>
          </p:txBody>
        </p:sp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BB16A718-B8BD-362B-74AD-8E2742D9B14F}"/>
                </a:ext>
              </a:extLst>
            </p:cNvPr>
            <p:cNvSpPr/>
            <p:nvPr/>
          </p:nvSpPr>
          <p:spPr>
            <a:xfrm rot="16200000">
              <a:off x="7389427" y="521566"/>
              <a:ext cx="1271288" cy="127864"/>
            </a:xfrm>
            <a:prstGeom prst="roundRect">
              <a:avLst/>
            </a:prstGeom>
            <a:solidFill>
              <a:srgbClr val="F9C80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noFill/>
              </a:endParaRPr>
            </a:p>
          </p:txBody>
        </p:sp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19E15EFC-2973-3133-41DB-F6CE34269F97}"/>
                </a:ext>
              </a:extLst>
            </p:cNvPr>
            <p:cNvSpPr/>
            <p:nvPr/>
          </p:nvSpPr>
          <p:spPr>
            <a:xfrm rot="16200000">
              <a:off x="7013760" y="2008684"/>
              <a:ext cx="1696285" cy="127862"/>
            </a:xfrm>
            <a:prstGeom prst="roundRect">
              <a:avLst/>
            </a:prstGeom>
            <a:solidFill>
              <a:srgbClr val="F9C80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noFill/>
              </a:endParaRPr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B5677E87-4529-8B70-4E19-33D287FEC8BA}"/>
                </a:ext>
              </a:extLst>
            </p:cNvPr>
            <p:cNvSpPr/>
            <p:nvPr/>
          </p:nvSpPr>
          <p:spPr>
            <a:xfrm>
              <a:off x="7912480" y="1227003"/>
              <a:ext cx="179358" cy="127864"/>
            </a:xfrm>
            <a:prstGeom prst="roundRect">
              <a:avLst/>
            </a:prstGeom>
            <a:solidFill>
              <a:srgbClr val="F9C80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noFill/>
              </a:endParaRP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C3645F1E-4FAF-959A-54F3-105CC092FD7D}"/>
                </a:ext>
              </a:extLst>
            </p:cNvPr>
            <p:cNvSpPr/>
            <p:nvPr/>
          </p:nvSpPr>
          <p:spPr>
            <a:xfrm>
              <a:off x="4937671" y="2783127"/>
              <a:ext cx="2854887" cy="127864"/>
            </a:xfrm>
            <a:prstGeom prst="roundRect">
              <a:avLst/>
            </a:prstGeom>
            <a:solidFill>
              <a:srgbClr val="BBDFD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D7F3B591-F90A-C4D4-77D3-4EC015BA1FC3}"/>
                </a:ext>
              </a:extLst>
            </p:cNvPr>
            <p:cNvSpPr/>
            <p:nvPr/>
          </p:nvSpPr>
          <p:spPr>
            <a:xfrm rot="16200000">
              <a:off x="4217390" y="1947284"/>
              <a:ext cx="1568424" cy="127862"/>
            </a:xfrm>
            <a:prstGeom prst="roundRect">
              <a:avLst/>
            </a:prstGeom>
            <a:solidFill>
              <a:srgbClr val="5BC5F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35EA5FC9-D422-5399-E4D2-48ACC550685E}"/>
              </a:ext>
            </a:extLst>
          </p:cNvPr>
          <p:cNvSpPr txBox="1"/>
          <p:nvPr/>
        </p:nvSpPr>
        <p:spPr>
          <a:xfrm>
            <a:off x="886923" y="5344758"/>
            <a:ext cx="73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F695E5C-5C98-D6B4-C80D-49AD9DC5E196}"/>
              </a:ext>
            </a:extLst>
          </p:cNvPr>
          <p:cNvSpPr txBox="1"/>
          <p:nvPr/>
        </p:nvSpPr>
        <p:spPr>
          <a:xfrm>
            <a:off x="2187935" y="5838503"/>
            <a:ext cx="73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E3D0E71-FE4B-351C-24ED-D8A8DC4E0AC9}"/>
              </a:ext>
            </a:extLst>
          </p:cNvPr>
          <p:cNvSpPr txBox="1"/>
          <p:nvPr/>
        </p:nvSpPr>
        <p:spPr>
          <a:xfrm>
            <a:off x="1585861" y="6549341"/>
            <a:ext cx="73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85242F2-E565-86D5-17AF-ACB3885E9D4B}"/>
              </a:ext>
            </a:extLst>
          </p:cNvPr>
          <p:cNvSpPr txBox="1"/>
          <p:nvPr/>
        </p:nvSpPr>
        <p:spPr>
          <a:xfrm>
            <a:off x="608822" y="6057589"/>
            <a:ext cx="73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3672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24902-304C-794C-B302-082287AD6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19A52B9-15ED-A34B-C03E-D1B2EED12A91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E66ED8DD-E0B6-5B5E-464D-6D20F8D46909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36F6B57E-279F-D799-C03A-C434E95E4449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8484D6-B28D-8876-175E-F730615628CB}"/>
              </a:ext>
            </a:extLst>
          </p:cNvPr>
          <p:cNvSpPr txBox="1"/>
          <p:nvPr/>
        </p:nvSpPr>
        <p:spPr>
          <a:xfrm>
            <a:off x="1144988" y="1897952"/>
            <a:ext cx="981986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b="1" dirty="0"/>
              <a:t>U kunt nu vragen stellen in groepsverband. </a:t>
            </a:r>
          </a:p>
          <a:p>
            <a:pPr algn="ctr"/>
            <a:r>
              <a:rPr lang="nl-NL" b="1" dirty="0"/>
              <a:t>Uiterlijk tot 18.00 uur i.v.m. de tweede groep.</a:t>
            </a:r>
          </a:p>
          <a:p>
            <a:pPr algn="ctr"/>
            <a:endParaRPr lang="nl-NL" sz="2500" b="1" dirty="0"/>
          </a:p>
          <a:p>
            <a:pPr algn="ctr"/>
            <a:endParaRPr lang="nl-NL" sz="2500" b="1" dirty="0"/>
          </a:p>
          <a:p>
            <a:pPr algn="ctr"/>
            <a:r>
              <a:rPr lang="nl-NL" sz="2500" b="1" dirty="0"/>
              <a:t>Wilt u uw vraag 1 op 1 aan onze collega stellen? </a:t>
            </a:r>
          </a:p>
          <a:p>
            <a:pPr algn="ctr"/>
            <a:r>
              <a:rPr lang="nl-NL" b="1" dirty="0"/>
              <a:t>Zij staan voor u klaar in de model woning Wervershoofstraat 405. </a:t>
            </a:r>
          </a:p>
          <a:p>
            <a:pPr algn="ctr"/>
            <a:r>
              <a:rPr lang="nl-NL" b="1" dirty="0"/>
              <a:t>1</a:t>
            </a:r>
            <a:r>
              <a:rPr lang="nl-NL" b="1" baseline="30000" dirty="0"/>
              <a:t>e</a:t>
            </a:r>
            <a:r>
              <a:rPr lang="nl-NL" b="1" dirty="0"/>
              <a:t> verdieping, in blok B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sz="2500" b="1" dirty="0"/>
              <a:t>Heeft u nog geen huisbezoek afspraak staan?</a:t>
            </a:r>
          </a:p>
          <a:p>
            <a:pPr algn="ctr"/>
            <a:r>
              <a:rPr lang="nl-NL" b="1" dirty="0"/>
              <a:t>Cleo belt u met de bewonerstelefoon. U wordt gebeld door het nummer 06-10 58 38 45</a:t>
            </a:r>
          </a:p>
          <a:p>
            <a:pPr algn="ctr"/>
            <a:endParaRPr lang="nl-NL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49AEC78-27D9-73E0-9917-F43E68B8A81A}"/>
              </a:ext>
            </a:extLst>
          </p:cNvPr>
          <p:cNvSpPr txBox="1"/>
          <p:nvPr/>
        </p:nvSpPr>
        <p:spPr>
          <a:xfrm>
            <a:off x="396065" y="316133"/>
            <a:ext cx="621146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WIJ WILLEN U BEDANKEN VOOR UW AANDACHT</a:t>
            </a:r>
          </a:p>
        </p:txBody>
      </p:sp>
      <p:pic>
        <p:nvPicPr>
          <p:cNvPr id="7" name="Afbeelding 6" descr="Afbeelding met Lettertype, Graphics, schermopname, logo&#10;&#10;Door AI gegenereerde inhoud is mogelijk onjuist.">
            <a:extLst>
              <a:ext uri="{FF2B5EF4-FFF2-40B4-BE49-F238E27FC236}">
                <a16:creationId xmlns:a16="http://schemas.microsoft.com/office/drawing/2014/main" id="{301AEE16-4B4D-FDAC-1A32-626A73511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65" y="5653445"/>
            <a:ext cx="3139145" cy="1434162"/>
          </a:xfrm>
          <a:prstGeom prst="rect">
            <a:avLst/>
          </a:prstGeom>
        </p:spPr>
      </p:pic>
      <p:pic>
        <p:nvPicPr>
          <p:cNvPr id="10" name="Afbeelding 9" descr="Afbeelding met schermopname, Graphics, grafische vormgeving, symbool&#10;&#10;Door AI gegenereerde inhoud is mogelijk onjuist.">
            <a:extLst>
              <a:ext uri="{FF2B5EF4-FFF2-40B4-BE49-F238E27FC236}">
                <a16:creationId xmlns:a16="http://schemas.microsoft.com/office/drawing/2014/main" id="{9A023C8B-2EE8-0BF9-E11F-5E66205DF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67" y="6207835"/>
            <a:ext cx="2342041" cy="3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E796-92CA-7E35-ECC0-94CD1373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C74C1152-F25F-DF1A-A809-FA331968D338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6B01AB-37B1-71D8-0085-45FC8AA451D7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WIJ NEMEN U MEE IN FASE 2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24A136C-C1CD-213F-FAA4-E152A07C55F3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CB611F8C-27D6-6491-828C-B63F89C4352E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5E19A3-7D15-EBDA-4853-65C91E431030}"/>
              </a:ext>
            </a:extLst>
          </p:cNvPr>
          <p:cNvSpPr txBox="1"/>
          <p:nvPr/>
        </p:nvSpPr>
        <p:spPr>
          <a:xfrm>
            <a:off x="1008712" y="2002163"/>
            <a:ext cx="970964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Inhoudsopgave</a:t>
            </a:r>
          </a:p>
          <a:p>
            <a:endParaRPr lang="nl-NL" sz="1200" b="1" dirty="0"/>
          </a:p>
          <a:p>
            <a:r>
              <a:rPr lang="nl-NL" sz="1200" b="1" dirty="0"/>
              <a:t>				</a:t>
            </a:r>
            <a:r>
              <a:rPr lang="nl-NL" sz="1200" b="1"/>
              <a:t>	</a:t>
            </a:r>
            <a:endParaRPr lang="nl-NL" sz="1200" b="1" dirty="0"/>
          </a:p>
          <a:p>
            <a:r>
              <a:rPr lang="nl-NL" b="1" dirty="0"/>
              <a:t>Inloop					</a:t>
            </a: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r>
              <a:rPr lang="nl-NL" b="1" dirty="0"/>
              <a:t>Werkzaamheden fase 2			</a:t>
            </a:r>
            <a:endParaRPr lang="nl-NL" sz="1200" b="1" dirty="0"/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stellen het team aan u voor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 bouwplaats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 steiger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Buitenwerkzaamheden 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Gevel</a:t>
            </a:r>
          </a:p>
          <a:p>
            <a:pPr marL="1085850" lvl="2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Galerij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Binnenwerkzaamheden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Planning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r>
              <a:rPr lang="nl-NL" b="1" dirty="0"/>
              <a:t>Stel uw vraag in groepsverband		</a:t>
            </a:r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Modelwoning				</a:t>
            </a:r>
          </a:p>
          <a:p>
            <a:r>
              <a:rPr lang="nl-NL" sz="1200" b="1" dirty="0"/>
              <a:t>U kunt de modelwoning 405 (1</a:t>
            </a:r>
            <a:r>
              <a:rPr lang="nl-NL" sz="1200" b="1" baseline="30000" dirty="0"/>
              <a:t>e</a:t>
            </a:r>
            <a:r>
              <a:rPr lang="nl-NL" sz="1200" b="1" dirty="0"/>
              <a:t> verdieping) bezoeken en persoonlijke vragen stellen aan onze collega’s</a:t>
            </a:r>
          </a:p>
        </p:txBody>
      </p:sp>
    </p:spTree>
    <p:extLst>
      <p:ext uri="{BB962C8B-B14F-4D97-AF65-F5344CB8AC3E}">
        <p14:creationId xmlns:p14="http://schemas.microsoft.com/office/powerpoint/2010/main" val="341734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3EC1C-A0F5-7784-3702-F48BFE4A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C78D18D6-0470-90F1-C453-20E8AC2D4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1" name="Afbeelding 10" descr="Afbeelding met buitenshuis, hemel, wolk, raam&#10;&#10;Door AI gegenereerde inhoud is mogelijk onjuist.">
            <a:extLst>
              <a:ext uri="{FF2B5EF4-FFF2-40B4-BE49-F238E27FC236}">
                <a16:creationId xmlns:a16="http://schemas.microsoft.com/office/drawing/2014/main" id="{DCA241E3-4070-0F50-314C-54459BB53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r="2" b="17763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10EF53-169B-7CCB-9F62-A353DDA0A25F}"/>
              </a:ext>
            </a:extLst>
          </p:cNvPr>
          <p:cNvSpPr txBox="1"/>
          <p:nvPr/>
        </p:nvSpPr>
        <p:spPr>
          <a:xfrm>
            <a:off x="231988" y="88392"/>
            <a:ext cx="507153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WERKZAAMHEDEN FASE 2</a:t>
            </a:r>
          </a:p>
        </p:txBody>
      </p:sp>
    </p:spTree>
    <p:extLst>
      <p:ext uri="{BB962C8B-B14F-4D97-AF65-F5344CB8AC3E}">
        <p14:creationId xmlns:p14="http://schemas.microsoft.com/office/powerpoint/2010/main" val="300075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4D20F91-1600-7046-153F-4D28EE45F69B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6E7A6C1-5744-1003-8765-2C726BAEDDCF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B6F452CA-EF89-F91C-E055-8E4F24971BD2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2E73FD-C993-4740-435B-89F7610E06A5}"/>
              </a:ext>
            </a:extLst>
          </p:cNvPr>
          <p:cNvSpPr txBox="1"/>
          <p:nvPr/>
        </p:nvSpPr>
        <p:spPr>
          <a:xfrm>
            <a:off x="1008713" y="2002163"/>
            <a:ext cx="403453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Uitvoeringsteam Hemubo</a:t>
            </a:r>
          </a:p>
          <a:p>
            <a:endParaRPr lang="nl-NL" sz="1200" b="1" dirty="0"/>
          </a:p>
          <a:p>
            <a:r>
              <a:rPr lang="nl-NL" b="1" dirty="0"/>
              <a:t>Uitvoerder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Jan Steggerda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Fred de Jong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Bewonerscoördinator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Cleo Schadde van Dooren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Eduard van der Hout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Werkvoorbereider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 err="1"/>
              <a:t>Nills</a:t>
            </a:r>
            <a:r>
              <a:rPr lang="nl-NL" sz="1200" b="1" dirty="0"/>
              <a:t> Kniesmeijer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Projectleider 		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Michael van Leyenhorst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F77227B-9A3C-8DB2-B650-16794D35C913}"/>
              </a:ext>
            </a:extLst>
          </p:cNvPr>
          <p:cNvSpPr txBox="1"/>
          <p:nvPr/>
        </p:nvSpPr>
        <p:spPr>
          <a:xfrm>
            <a:off x="7300329" y="2002163"/>
            <a:ext cx="388295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Uitvoeringsteam Portaal</a:t>
            </a:r>
          </a:p>
          <a:p>
            <a:endParaRPr lang="nl-NL" sz="1200" b="1" dirty="0"/>
          </a:p>
          <a:p>
            <a:r>
              <a:rPr lang="nl-NL" b="1" dirty="0"/>
              <a:t>Senior Projectmanager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Sanaa Wasfi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Bouwmanagement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 err="1"/>
              <a:t>Jillis</a:t>
            </a:r>
            <a:r>
              <a:rPr lang="nl-NL" sz="1200" b="1" dirty="0"/>
              <a:t> </a:t>
            </a:r>
            <a:r>
              <a:rPr lang="nl-NL" sz="1200" b="1" dirty="0" err="1"/>
              <a:t>Gerichhausen</a:t>
            </a:r>
            <a:endParaRPr lang="nl-NL" sz="1200" b="1" dirty="0"/>
          </a:p>
          <a:p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Sociaal Projectleider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Cecile Polman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Bewonerscoördinator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Yvonne van der Linde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64EDD9F-206C-1E3D-5D82-1ED0DF6A5658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WIJ STELLEN HET TEAM AAN U VOOR</a:t>
            </a:r>
          </a:p>
        </p:txBody>
      </p:sp>
    </p:spTree>
    <p:extLst>
      <p:ext uri="{BB962C8B-B14F-4D97-AF65-F5344CB8AC3E}">
        <p14:creationId xmlns:p14="http://schemas.microsoft.com/office/powerpoint/2010/main" val="411594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BD56-8CA2-1982-9E25-949B49C4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163278D-7745-E4FB-06B3-2483FA633DD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86F230F5-1B25-A524-765F-827E0BB3831C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7E46F0F3-85C8-6C92-C666-CD5A5ABFD9B8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71A7A8F-DC24-E56E-F49A-A6A95C800282}"/>
              </a:ext>
            </a:extLst>
          </p:cNvPr>
          <p:cNvSpPr txBox="1"/>
          <p:nvPr/>
        </p:nvSpPr>
        <p:spPr>
          <a:xfrm>
            <a:off x="396065" y="2273976"/>
            <a:ext cx="403453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Inrichting bouwplaats</a:t>
            </a:r>
          </a:p>
          <a:p>
            <a:endParaRPr lang="nl-NL" sz="2500" b="1" dirty="0"/>
          </a:p>
          <a:p>
            <a:r>
              <a:rPr lang="nl-NL" b="1" dirty="0"/>
              <a:t>Hoe richten wij de bouwplaats in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 bomen zijn weg gehaald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Zandbed plaatsen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Plaatsen van betonnen beplating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Om de bouwplaats plaatsen wij hekken met bouwdoeken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Standplaats voor de kraan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Plaatsen van opslagcontainers en bouwketen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Wat gebeurt er met het plein als de bouwplaats weg gaat?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Portaal zal de bewoners benaderen om mee te denken over de herinrichting van het St. Pietersplein. Als de bouwplaats weg gaat wordt het plein opnieuw ingericht.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nl-NL" sz="12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3FD549E-6FE6-A2A0-FC61-BA6A27D9BFE0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DE BOUWPLAATS</a:t>
            </a:r>
          </a:p>
        </p:txBody>
      </p:sp>
      <p:pic>
        <p:nvPicPr>
          <p:cNvPr id="7" name="Afbeelding 6" descr="Afbeelding met groen, plant, Reclamebord, buitenshuis&#10;&#10;Door AI gegenereerde inhoud is mogelijk onjuist.">
            <a:extLst>
              <a:ext uri="{FF2B5EF4-FFF2-40B4-BE49-F238E27FC236}">
                <a16:creationId xmlns:a16="http://schemas.microsoft.com/office/drawing/2014/main" id="{B37372E6-06CA-0377-A8B9-DB1D2705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2" t="5412"/>
          <a:stretch>
            <a:fillRect/>
          </a:stretch>
        </p:blipFill>
        <p:spPr>
          <a:xfrm>
            <a:off x="9481463" y="2191323"/>
            <a:ext cx="2228747" cy="1675301"/>
          </a:xfrm>
          <a:prstGeom prst="rect">
            <a:avLst/>
          </a:prstGeom>
        </p:spPr>
      </p:pic>
      <p:pic>
        <p:nvPicPr>
          <p:cNvPr id="10" name="Afbeelding 9" descr="Afbeelding met gebouw, ontwerp&#10;&#10;Door AI gegenereerde inhoud is mogelijk onjuist.">
            <a:extLst>
              <a:ext uri="{FF2B5EF4-FFF2-40B4-BE49-F238E27FC236}">
                <a16:creationId xmlns:a16="http://schemas.microsoft.com/office/drawing/2014/main" id="{D289AEBD-6B8C-BB56-E2C7-686991543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93" y="2786021"/>
            <a:ext cx="4028537" cy="263370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E3B89F6-45E4-A305-8759-D233BFC5A6DE}"/>
              </a:ext>
            </a:extLst>
          </p:cNvPr>
          <p:cNvSpPr txBox="1"/>
          <p:nvPr/>
        </p:nvSpPr>
        <p:spPr>
          <a:xfrm>
            <a:off x="9355750" y="1729596"/>
            <a:ext cx="2157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latin typeface="DK Lemon Yellow Sun" panose="02000000000000000000" pitchFamily="50" charset="0"/>
              </a:rPr>
              <a:t>Bouwdoeken</a:t>
            </a:r>
            <a:endParaRPr lang="nl-NL" sz="1200" b="1" dirty="0">
              <a:latin typeface="DK Lemon Yellow Sun" panose="02000000000000000000" pitchFamily="50" charset="0"/>
            </a:endParaRPr>
          </a:p>
        </p:txBody>
      </p:sp>
      <p:pic>
        <p:nvPicPr>
          <p:cNvPr id="12" name="Afbeelding 11" descr="Afbeelding met kaart, Stedenbouwkunde, buitenshuis&#10;&#10;Door AI gegenereerde inhoud is mogelijk onjuist.">
            <a:extLst>
              <a:ext uri="{FF2B5EF4-FFF2-40B4-BE49-F238E27FC236}">
                <a16:creationId xmlns:a16="http://schemas.microsoft.com/office/drawing/2014/main" id="{26158A84-5A6E-F459-EB0B-A26C3460C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769" y="4717073"/>
            <a:ext cx="2874313" cy="195042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7026C5E-137E-48A0-2CF9-5D4DCE6764E9}"/>
              </a:ext>
            </a:extLst>
          </p:cNvPr>
          <p:cNvSpPr txBox="1"/>
          <p:nvPr/>
        </p:nvSpPr>
        <p:spPr>
          <a:xfrm>
            <a:off x="9053363" y="4240018"/>
            <a:ext cx="28906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>
                <a:latin typeface="DK Lemon Yellow Sun" panose="02000000000000000000" pitchFamily="50" charset="0"/>
              </a:rPr>
              <a:t>Standplaatsen kraan</a:t>
            </a:r>
            <a:endParaRPr lang="nl-NL" sz="1200" b="1" dirty="0">
              <a:latin typeface="DK Lemon Yellow Su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7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A620B-AC4E-481D-CBB1-DF4D5C357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866138-7B82-F4CE-0ABF-05F56BCBA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kleding, gebouw, persoon, helm&#10;&#10;Door AI gegenereerde inhoud is mogelijk onjuist.">
            <a:extLst>
              <a:ext uri="{FF2B5EF4-FFF2-40B4-BE49-F238E27FC236}">
                <a16:creationId xmlns:a16="http://schemas.microsoft.com/office/drawing/2014/main" id="{286C8294-EE9E-5962-1EF4-BAF87AAC6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 b="3069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1" name="Afbeelding 10" descr="Afbeelding met buitenshuis, hemel, wolk, raam&#10;&#10;Door AI gegenereerde inhoud is mogelijk onjuist.">
            <a:extLst>
              <a:ext uri="{FF2B5EF4-FFF2-40B4-BE49-F238E27FC236}">
                <a16:creationId xmlns:a16="http://schemas.microsoft.com/office/drawing/2014/main" id="{B226423B-D26E-FE0D-2711-D677C068E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r="2" b="17763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3835C8A-0887-EF89-0E3E-0039EFE48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1738C53-0BC6-6CF1-6156-98B912E55B9E}"/>
              </a:ext>
            </a:extLst>
          </p:cNvPr>
          <p:cNvSpPr txBox="1"/>
          <p:nvPr/>
        </p:nvSpPr>
        <p:spPr>
          <a:xfrm>
            <a:off x="231988" y="88392"/>
            <a:ext cx="507153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BUITEN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WERKZAAMHEDEN</a:t>
            </a:r>
          </a:p>
        </p:txBody>
      </p:sp>
    </p:spTree>
    <p:extLst>
      <p:ext uri="{BB962C8B-B14F-4D97-AF65-F5344CB8AC3E}">
        <p14:creationId xmlns:p14="http://schemas.microsoft.com/office/powerpoint/2010/main" val="323091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3B75-0D75-D4F8-3A07-FBB0C943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19C2960-6F9A-E456-F6E8-4015D0786B5A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64A95A3F-11AA-3826-3182-83F5A3B38D79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AA5F9D52-884A-8069-EF61-F0A2D3B26E8B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0F7EA8-0BA6-0252-B0E5-BEAAE68586FE}"/>
              </a:ext>
            </a:extLst>
          </p:cNvPr>
          <p:cNvSpPr txBox="1"/>
          <p:nvPr/>
        </p:nvSpPr>
        <p:spPr>
          <a:xfrm>
            <a:off x="329390" y="1959651"/>
            <a:ext cx="40345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Herstelwerkzaamheden</a:t>
            </a:r>
          </a:p>
          <a:p>
            <a:endParaRPr lang="nl-NL" sz="2500" b="1" dirty="0"/>
          </a:p>
          <a:p>
            <a:r>
              <a:rPr lang="nl-NL" b="1" dirty="0"/>
              <a:t>Welke werkzaamheden voeren wij uit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Metselwerk en voegwerk herstellen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Kitwerk herstellen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L-profielen plaatsen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Betonnen rand controleren en herstellen waar nodig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Metselwerk onder de betonnen rand reinigen en waterafstotend maken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Verwachten overlast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U hoort hakt en breek geluiden. Wij herstellen gemetselde bakstenen.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zetten de galerij deels af met kleine afzettingen.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dekken de vloer af met afdekmateriaal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Bij herstellen voegen en kitnaden plaatsen wij na werkzaamheden een houten plaat</a:t>
            </a:r>
          </a:p>
          <a:p>
            <a:endParaRPr lang="nl-NL" sz="12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B13251-4545-27A2-A2A0-C0F6FE40AC20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DE GALERIJ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6689947-F6C8-AB9B-495A-FD3063A1D7EB}"/>
              </a:ext>
            </a:extLst>
          </p:cNvPr>
          <p:cNvGrpSpPr/>
          <p:nvPr/>
        </p:nvGrpSpPr>
        <p:grpSpPr>
          <a:xfrm>
            <a:off x="6528051" y="5499769"/>
            <a:ext cx="2400300" cy="1114425"/>
            <a:chOff x="9355750" y="2062634"/>
            <a:chExt cx="2400300" cy="1114425"/>
          </a:xfrm>
        </p:grpSpPr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1EFDCE96-3F59-3416-B698-6D7AB396C14D}"/>
                </a:ext>
              </a:extLst>
            </p:cNvPr>
            <p:cNvSpPr/>
            <p:nvPr/>
          </p:nvSpPr>
          <p:spPr>
            <a:xfrm>
              <a:off x="9355750" y="2062634"/>
              <a:ext cx="2400300" cy="1114425"/>
            </a:xfrm>
            <a:prstGeom prst="roundRect">
              <a:avLst/>
            </a:prstGeom>
            <a:solidFill>
              <a:srgbClr val="C1E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051A77D-6CC4-27E7-00A1-2E4E5914F280}"/>
                </a:ext>
              </a:extLst>
            </p:cNvPr>
            <p:cNvSpPr txBox="1"/>
            <p:nvPr/>
          </p:nvSpPr>
          <p:spPr>
            <a:xfrm>
              <a:off x="9355750" y="2390666"/>
              <a:ext cx="24003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500" b="1" dirty="0">
                  <a:latin typeface="DK Lemon Yellow Sun" panose="02000000000000000000" pitchFamily="50" charset="0"/>
                </a:rPr>
                <a:t>START mei 2026</a:t>
              </a:r>
              <a:endParaRPr lang="nl-NL" sz="1200" b="1" dirty="0">
                <a:latin typeface="DK Lemon Yellow Sun" panose="02000000000000000000" pitchFamily="50" charset="0"/>
              </a:endParaRP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1E281D-E88D-15EB-A18D-1875FE5E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037" y="1985043"/>
            <a:ext cx="2789596" cy="4629151"/>
          </a:xfrm>
          <a:prstGeom prst="flowChartAlternateProcess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6C8F47E-FCE2-F334-3727-4A4686DA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4" r="29915" b="37905"/>
          <a:stretch>
            <a:fillRect/>
          </a:stretch>
        </p:blipFill>
        <p:spPr>
          <a:xfrm>
            <a:off x="6067551" y="1985043"/>
            <a:ext cx="2857294" cy="1197861"/>
          </a:xfrm>
          <a:prstGeom prst="flowChartAlternateProcess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AC5599F-18C1-61A1-AD4C-D4014F4C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547" y="3429000"/>
            <a:ext cx="140829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16B2-BC73-AA62-473A-780E8054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CD96EB9-0FBC-123E-592C-78762748DB52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DA11721A-BBDA-61C1-BDC2-DA53CBFAA4F7}"/>
              </a:ext>
            </a:extLst>
          </p:cNvPr>
          <p:cNvSpPr/>
          <p:nvPr/>
        </p:nvSpPr>
        <p:spPr>
          <a:xfrm>
            <a:off x="7915481" y="1662270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D226D436-38D2-35E4-C6F5-748B23DE1D32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49FEFD0-1191-34F5-DD8C-DA18F295A4EB}"/>
              </a:ext>
            </a:extLst>
          </p:cNvPr>
          <p:cNvSpPr txBox="1"/>
          <p:nvPr/>
        </p:nvSpPr>
        <p:spPr>
          <a:xfrm>
            <a:off x="396065" y="1978701"/>
            <a:ext cx="403453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Wij plaatsen een steiger rondom het gebouw</a:t>
            </a:r>
          </a:p>
          <a:p>
            <a:endParaRPr lang="nl-NL" sz="25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 hele gevel komt in de steiger te staan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Waar wij werken plaatsen wij witte doeken (als wij klaar zijn met de werkzaamheden halen wij de doelen weg)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Onder de steiger bouwen wij een looproute</a:t>
            </a:r>
          </a:p>
          <a:p>
            <a:endParaRPr lang="nl-NL" sz="1200" b="1" dirty="0"/>
          </a:p>
          <a:p>
            <a:endParaRPr lang="nl-NL" sz="1200" b="1" dirty="0"/>
          </a:p>
          <a:p>
            <a:endParaRPr lang="nl-NL" sz="1200" b="1" dirty="0"/>
          </a:p>
          <a:p>
            <a:r>
              <a:rPr lang="nl-NL" b="1" dirty="0"/>
              <a:t>Verwachten overlast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U hoort hamer geluiden, metaal op metaal. Wij bouwen de steiger op.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Wij plaatsen witte doeken. Dit zorgt voor tijdelijk minder licht in uw woning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06B27C-B281-AA0F-E358-4D5147334CA5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DE STEIGERS</a:t>
            </a:r>
          </a:p>
        </p:txBody>
      </p:sp>
      <p:pic>
        <p:nvPicPr>
          <p:cNvPr id="17" name="Afbeelding 16" descr="Afbeelding met kaart, diagram, Plan, tekst&#10;&#10;Door AI gegenereerde inhoud is mogelijk onjuist.">
            <a:extLst>
              <a:ext uri="{FF2B5EF4-FFF2-40B4-BE49-F238E27FC236}">
                <a16:creationId xmlns:a16="http://schemas.microsoft.com/office/drawing/2014/main" id="{6B1A669A-743A-84A4-86FF-0502FA12F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6" y="1912356"/>
            <a:ext cx="5538010" cy="4929625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CF19B6D7-75AE-6F28-A021-3964B42FD34B}"/>
              </a:ext>
            </a:extLst>
          </p:cNvPr>
          <p:cNvSpPr/>
          <p:nvPr/>
        </p:nvSpPr>
        <p:spPr>
          <a:xfrm>
            <a:off x="4357688" y="4886325"/>
            <a:ext cx="2010415" cy="327025"/>
          </a:xfrm>
          <a:prstGeom prst="roundRect">
            <a:avLst/>
          </a:prstGeom>
          <a:solidFill>
            <a:srgbClr val="932B9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204C9753-3033-468F-7E43-C4AD883D6799}"/>
              </a:ext>
            </a:extLst>
          </p:cNvPr>
          <p:cNvSpPr/>
          <p:nvPr/>
        </p:nvSpPr>
        <p:spPr>
          <a:xfrm>
            <a:off x="4357688" y="5305425"/>
            <a:ext cx="2010415" cy="327025"/>
          </a:xfrm>
          <a:prstGeom prst="roundRect">
            <a:avLst/>
          </a:prstGeom>
          <a:solidFill>
            <a:srgbClr val="F9C8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F68DA384-279F-E7FD-DA28-4AFD3237E8AB}"/>
              </a:ext>
            </a:extLst>
          </p:cNvPr>
          <p:cNvSpPr/>
          <p:nvPr/>
        </p:nvSpPr>
        <p:spPr>
          <a:xfrm>
            <a:off x="4357688" y="5724525"/>
            <a:ext cx="2010415" cy="327025"/>
          </a:xfrm>
          <a:prstGeom prst="roundRect">
            <a:avLst/>
          </a:prstGeom>
          <a:solidFill>
            <a:srgbClr val="BBDF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E382185A-23E6-ECCC-86AF-30A972C02815}"/>
              </a:ext>
            </a:extLst>
          </p:cNvPr>
          <p:cNvSpPr/>
          <p:nvPr/>
        </p:nvSpPr>
        <p:spPr>
          <a:xfrm>
            <a:off x="4357688" y="6143625"/>
            <a:ext cx="2010415" cy="327025"/>
          </a:xfrm>
          <a:prstGeom prst="roundRect">
            <a:avLst/>
          </a:prstGeom>
          <a:solidFill>
            <a:srgbClr val="5BC5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4318DF0E-4966-9D67-1FDB-F6DA17B08298}"/>
              </a:ext>
            </a:extLst>
          </p:cNvPr>
          <p:cNvSpPr/>
          <p:nvPr/>
        </p:nvSpPr>
        <p:spPr>
          <a:xfrm rot="15670686">
            <a:off x="6249443" y="3268276"/>
            <a:ext cx="1259331" cy="200897"/>
          </a:xfrm>
          <a:prstGeom prst="roundRect">
            <a:avLst/>
          </a:prstGeom>
          <a:solidFill>
            <a:srgbClr val="932B9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ABD77E59-9358-BE20-CF5D-F6DE1420DEB0}"/>
              </a:ext>
            </a:extLst>
          </p:cNvPr>
          <p:cNvSpPr/>
          <p:nvPr/>
        </p:nvSpPr>
        <p:spPr>
          <a:xfrm rot="21098746">
            <a:off x="6624595" y="2186835"/>
            <a:ext cx="5257882" cy="200897"/>
          </a:xfrm>
          <a:prstGeom prst="roundRect">
            <a:avLst/>
          </a:prstGeom>
          <a:solidFill>
            <a:srgbClr val="932B9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53E73422-193B-207C-BB51-B5F1DEC7152E}"/>
              </a:ext>
            </a:extLst>
          </p:cNvPr>
          <p:cNvSpPr/>
          <p:nvPr/>
        </p:nvSpPr>
        <p:spPr>
          <a:xfrm rot="16200000">
            <a:off x="10696777" y="2929328"/>
            <a:ext cx="1997419" cy="200897"/>
          </a:xfrm>
          <a:prstGeom prst="roundRect">
            <a:avLst/>
          </a:prstGeom>
          <a:solidFill>
            <a:srgbClr val="F9C8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FBB4779F-3588-A028-3C63-CF6E0C78A2CD}"/>
              </a:ext>
            </a:extLst>
          </p:cNvPr>
          <p:cNvSpPr/>
          <p:nvPr/>
        </p:nvSpPr>
        <p:spPr>
          <a:xfrm rot="16200000">
            <a:off x="10057907" y="5222836"/>
            <a:ext cx="2665206" cy="200897"/>
          </a:xfrm>
          <a:prstGeom prst="roundRect">
            <a:avLst/>
          </a:prstGeom>
          <a:solidFill>
            <a:srgbClr val="F9C8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1C68D599-BF15-2074-AC90-64190A983648}"/>
              </a:ext>
            </a:extLst>
          </p:cNvPr>
          <p:cNvSpPr/>
          <p:nvPr/>
        </p:nvSpPr>
        <p:spPr>
          <a:xfrm>
            <a:off x="11514132" y="4028487"/>
            <a:ext cx="281803" cy="200897"/>
          </a:xfrm>
          <a:prstGeom prst="roundRect">
            <a:avLst/>
          </a:prstGeom>
          <a:solidFill>
            <a:srgbClr val="F9C8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DE16E49-CDA4-571A-DF31-3767F93FDE3A}"/>
              </a:ext>
            </a:extLst>
          </p:cNvPr>
          <p:cNvSpPr txBox="1"/>
          <p:nvPr/>
        </p:nvSpPr>
        <p:spPr>
          <a:xfrm>
            <a:off x="4362725" y="4911769"/>
            <a:ext cx="1971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Deel 1 –  start 2 maart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2B117265-1DFA-5082-5440-B2E7317B314E}"/>
              </a:ext>
            </a:extLst>
          </p:cNvPr>
          <p:cNvSpPr txBox="1"/>
          <p:nvPr/>
        </p:nvSpPr>
        <p:spPr>
          <a:xfrm>
            <a:off x="4357687" y="5330437"/>
            <a:ext cx="201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Deel 2 – medio 30 maart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E07AAEEA-8F82-D87B-1A5B-23204038BC06}"/>
              </a:ext>
            </a:extLst>
          </p:cNvPr>
          <p:cNvSpPr txBox="1"/>
          <p:nvPr/>
        </p:nvSpPr>
        <p:spPr>
          <a:xfrm>
            <a:off x="4357686" y="5749537"/>
            <a:ext cx="201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Deel 3 – medio 20 april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97DA7C29-E7EF-357F-9D6F-2DC65EC1907B}"/>
              </a:ext>
            </a:extLst>
          </p:cNvPr>
          <p:cNvSpPr txBox="1"/>
          <p:nvPr/>
        </p:nvSpPr>
        <p:spPr>
          <a:xfrm>
            <a:off x="4357686" y="6168637"/>
            <a:ext cx="2010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nl-NL" sz="1200" b="1" dirty="0"/>
              <a:t>Deel 4 – medio 18 mei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E8CB6279-44AC-2B8B-C200-454AE0E22B4D}"/>
              </a:ext>
            </a:extLst>
          </p:cNvPr>
          <p:cNvSpPr/>
          <p:nvPr/>
        </p:nvSpPr>
        <p:spPr>
          <a:xfrm>
            <a:off x="6997700" y="6454991"/>
            <a:ext cx="4311904" cy="200897"/>
          </a:xfrm>
          <a:prstGeom prst="roundRect">
            <a:avLst/>
          </a:prstGeom>
          <a:solidFill>
            <a:srgbClr val="BBDFD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D8C1ABB8-5AA3-D6C6-8094-48CE7A3768A3}"/>
              </a:ext>
            </a:extLst>
          </p:cNvPr>
          <p:cNvSpPr/>
          <p:nvPr/>
        </p:nvSpPr>
        <p:spPr>
          <a:xfrm rot="16200000">
            <a:off x="5765547" y="5122386"/>
            <a:ext cx="2464310" cy="200897"/>
          </a:xfrm>
          <a:prstGeom prst="roundRect">
            <a:avLst/>
          </a:prstGeom>
          <a:solidFill>
            <a:srgbClr val="5BC5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46FE2E2-9334-2B8C-1F64-7CA5DAFAC2A5}"/>
              </a:ext>
            </a:extLst>
          </p:cNvPr>
          <p:cNvSpPr txBox="1"/>
          <p:nvPr/>
        </p:nvSpPr>
        <p:spPr>
          <a:xfrm>
            <a:off x="7429657" y="1781965"/>
            <a:ext cx="19713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B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4459C64-8443-FB92-4DC3-D0E94D243B1E}"/>
              </a:ext>
            </a:extLst>
          </p:cNvPr>
          <p:cNvSpPr txBox="1"/>
          <p:nvPr/>
        </p:nvSpPr>
        <p:spPr>
          <a:xfrm>
            <a:off x="11791392" y="4409271"/>
            <a:ext cx="703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A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808C0123-55F6-4D36-6079-500114AF65AA}"/>
              </a:ext>
            </a:extLst>
          </p:cNvPr>
          <p:cNvSpPr txBox="1"/>
          <p:nvPr/>
        </p:nvSpPr>
        <p:spPr>
          <a:xfrm>
            <a:off x="9390244" y="6480676"/>
            <a:ext cx="19713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D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34B111E3-6D29-4D44-9B26-0F9E0B2ED2C7}"/>
              </a:ext>
            </a:extLst>
          </p:cNvPr>
          <p:cNvSpPr txBox="1"/>
          <p:nvPr/>
        </p:nvSpPr>
        <p:spPr>
          <a:xfrm>
            <a:off x="5955606" y="3955357"/>
            <a:ext cx="19713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936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6223E-FF47-CA83-F604-E9F350845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C5E54B-1400-F6BB-4BF5-C848E6ED9BBD}"/>
              </a:ext>
            </a:extLst>
          </p:cNvPr>
          <p:cNvSpPr/>
          <p:nvPr/>
        </p:nvSpPr>
        <p:spPr>
          <a:xfrm>
            <a:off x="10427208" y="1662270"/>
            <a:ext cx="1764792" cy="89611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bovenhoeken 5">
            <a:extLst>
              <a:ext uri="{FF2B5EF4-FFF2-40B4-BE49-F238E27FC236}">
                <a16:creationId xmlns:a16="http://schemas.microsoft.com/office/drawing/2014/main" id="{CEDC408E-AD90-89DC-C624-9794AEF8A80E}"/>
              </a:ext>
            </a:extLst>
          </p:cNvPr>
          <p:cNvSpPr/>
          <p:nvPr/>
        </p:nvSpPr>
        <p:spPr>
          <a:xfrm>
            <a:off x="7915481" y="1668131"/>
            <a:ext cx="4276519" cy="45397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diagonale hoeken 2">
            <a:extLst>
              <a:ext uri="{FF2B5EF4-FFF2-40B4-BE49-F238E27FC236}">
                <a16:creationId xmlns:a16="http://schemas.microsoft.com/office/drawing/2014/main" id="{14F8B559-4FFA-EFB0-AE34-E9B5E432CCE6}"/>
              </a:ext>
            </a:extLst>
          </p:cNvPr>
          <p:cNvSpPr/>
          <p:nvPr/>
        </p:nvSpPr>
        <p:spPr>
          <a:xfrm flipH="1">
            <a:off x="-4280" y="-1472183"/>
            <a:ext cx="12196280" cy="3134454"/>
          </a:xfrm>
          <a:prstGeom prst="round2Diag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9176F0-FC63-8707-F297-9ED9D2182669}"/>
              </a:ext>
            </a:extLst>
          </p:cNvPr>
          <p:cNvSpPr txBox="1"/>
          <p:nvPr/>
        </p:nvSpPr>
        <p:spPr>
          <a:xfrm>
            <a:off x="242235" y="1883574"/>
            <a:ext cx="49325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Wat kunt u verwachten van ons</a:t>
            </a:r>
            <a:endParaRPr lang="nl-NL" sz="12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E95D25-5F3A-22EF-F86A-59BD5D0F2B8F}"/>
              </a:ext>
            </a:extLst>
          </p:cNvPr>
          <p:cNvSpPr txBox="1"/>
          <p:nvPr/>
        </p:nvSpPr>
        <p:spPr>
          <a:xfrm>
            <a:off x="396065" y="316133"/>
            <a:ext cx="4276519" cy="134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</a:rPr>
              <a:t>DE STEIGERS</a:t>
            </a:r>
          </a:p>
        </p:txBody>
      </p:sp>
      <p:pic>
        <p:nvPicPr>
          <p:cNvPr id="8" name="Afbeelding 7" descr="Afbeelding met hemel, gebouw, staal, buitenshuis&#10;&#10;Door AI gegenereerde inhoud is mogelijk onjuist.">
            <a:extLst>
              <a:ext uri="{FF2B5EF4-FFF2-40B4-BE49-F238E27FC236}">
                <a16:creationId xmlns:a16="http://schemas.microsoft.com/office/drawing/2014/main" id="{3747ED62-73DB-F708-3D67-87F7059C6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8522" y="2749260"/>
            <a:ext cx="4737370" cy="3158247"/>
          </a:xfrm>
          <a:prstGeom prst="flowChartAlternateProcess">
            <a:avLst/>
          </a:prstGeom>
        </p:spPr>
      </p:pic>
      <p:pic>
        <p:nvPicPr>
          <p:cNvPr id="9" name="Afbeelding 8" descr="Afbeelding met gebouw, Daglicht aanbrengen, staal, platform&#10;&#10;Door AI gegenereerde inhoud is mogelijk onjuist.">
            <a:extLst>
              <a:ext uri="{FF2B5EF4-FFF2-40B4-BE49-F238E27FC236}">
                <a16:creationId xmlns:a16="http://schemas.microsoft.com/office/drawing/2014/main" id="{2CC44FE6-5E12-53FF-34E4-1FCAD606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92" y="1959697"/>
            <a:ext cx="3158248" cy="4737372"/>
          </a:xfrm>
          <a:prstGeom prst="flowChartAlternateProcess">
            <a:avLst/>
          </a:prstGeom>
        </p:spPr>
      </p:pic>
      <p:pic>
        <p:nvPicPr>
          <p:cNvPr id="15" name="Afbeelding 14" descr="Afbeelding met tekst, schets, visitekaartje, tekening&#10;&#10;Door AI gegenereerde inhoud is mogelijk onjuist.">
            <a:extLst>
              <a:ext uri="{FF2B5EF4-FFF2-40B4-BE49-F238E27FC236}">
                <a16:creationId xmlns:a16="http://schemas.microsoft.com/office/drawing/2014/main" id="{4BFC3F27-BFD6-9DF4-5157-C4320CD4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6" y="2558382"/>
            <a:ext cx="4981453" cy="23704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E37CE7-29AA-C964-F209-A839E0720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877" y="4880130"/>
            <a:ext cx="2098964" cy="19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02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1000</Words>
  <Application>Microsoft Office PowerPoint</Application>
  <PresentationFormat>Breedbeeld</PresentationFormat>
  <Paragraphs>233</Paragraphs>
  <Slides>16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Courier New</vt:lpstr>
      <vt:lpstr>DK Lemon Yellow Sun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van Leyenhorst</dc:creator>
  <cp:lastModifiedBy>Cleo Schaddé van Dooren</cp:lastModifiedBy>
  <cp:revision>27</cp:revision>
  <dcterms:created xsi:type="dcterms:W3CDTF">2025-09-09T14:36:38Z</dcterms:created>
  <dcterms:modified xsi:type="dcterms:W3CDTF">2026-02-09T09:31:33Z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df52b59-92a1-44d3-b660-ba5bef98c33e_Enabled">
    <vt:lpwstr>true</vt:lpwstr>
  </property>
  <property fmtid="{D5CDD505-2E9C-101B-9397-08002B2CF9AE}" pid="3" name="MSIP_Label_3df52b59-92a1-44d3-b660-ba5bef98c33e_SetDate">
    <vt:lpwstr>2025-09-09T14:51:47Z</vt:lpwstr>
  </property>
  <property fmtid="{D5CDD505-2E9C-101B-9397-08002B2CF9AE}" pid="4" name="MSIP_Label_3df52b59-92a1-44d3-b660-ba5bef98c33e_Method">
    <vt:lpwstr>Standard</vt:lpwstr>
  </property>
  <property fmtid="{D5CDD505-2E9C-101B-9397-08002B2CF9AE}" pid="5" name="MSIP_Label_3df52b59-92a1-44d3-b660-ba5bef98c33e_Name">
    <vt:lpwstr>Intern Alle werknemers (onbeperkt)</vt:lpwstr>
  </property>
  <property fmtid="{D5CDD505-2E9C-101B-9397-08002B2CF9AE}" pid="6" name="MSIP_Label_3df52b59-92a1-44d3-b660-ba5bef98c33e_SiteId">
    <vt:lpwstr>944104d4-1317-40e1-a609-d5c4183ea86e</vt:lpwstr>
  </property>
  <property fmtid="{D5CDD505-2E9C-101B-9397-08002B2CF9AE}" pid="7" name="MSIP_Label_3df52b59-92a1-44d3-b660-ba5bef98c33e_ActionId">
    <vt:lpwstr>1841791b-cfb9-412d-a844-cc50ddf1c5da</vt:lpwstr>
  </property>
  <property fmtid="{D5CDD505-2E9C-101B-9397-08002B2CF9AE}" pid="8" name="MSIP_Label_3df52b59-92a1-44d3-b660-ba5bef98c33e_ContentBits">
    <vt:lpwstr>0</vt:lpwstr>
  </property>
  <property fmtid="{D5CDD505-2E9C-101B-9397-08002B2CF9AE}" pid="9" name="MSIP_Label_3df52b59-92a1-44d3-b660-ba5bef98c33e_Tag">
    <vt:lpwstr>10, 3, 0, 1</vt:lpwstr>
  </property>
</Properties>
</file>