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sldIdLst>
    <p:sldId id="275" r:id="rId5"/>
    <p:sldId id="277" r:id="rId6"/>
    <p:sldId id="318" r:id="rId7"/>
    <p:sldId id="312" r:id="rId8"/>
    <p:sldId id="329" r:id="rId9"/>
    <p:sldId id="321" r:id="rId10"/>
    <p:sldId id="328" r:id="rId11"/>
    <p:sldId id="323" r:id="rId12"/>
    <p:sldId id="304" r:id="rId13"/>
    <p:sldId id="322" r:id="rId14"/>
    <p:sldId id="324" r:id="rId15"/>
    <p:sldId id="31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35B69B68-7427-4A4F-8C18-D06E54C0E1B2}">
          <p14:sldIdLst>
            <p14:sldId id="275"/>
            <p14:sldId id="277"/>
            <p14:sldId id="318"/>
            <p14:sldId id="312"/>
            <p14:sldId id="329"/>
            <p14:sldId id="321"/>
            <p14:sldId id="328"/>
            <p14:sldId id="323"/>
            <p14:sldId id="304"/>
            <p14:sldId id="322"/>
            <p14:sldId id="324"/>
            <p14:sldId id="316"/>
          </p14:sldIdLst>
        </p14:section>
        <p14:section name="Naamloze sectie" id="{3E6851C8-2342-409C-87B6-D6D5DF5E43B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bbe van den Berg" initials="LvdB" lastIdx="4" clrIdx="0">
    <p:extLst>
      <p:ext uri="{19B8F6BF-5375-455C-9EA6-DF929625EA0E}">
        <p15:presenceInfo xmlns:p15="http://schemas.microsoft.com/office/powerpoint/2012/main" userId="S-1-5-21-1556983089-2581112745-1295812399-3661" providerId="AD"/>
      </p:ext>
    </p:extLst>
  </p:cmAuthor>
  <p:cmAuthor id="2" name="Fritz, Ineke" initials="FI" lastIdx="19" clrIdx="1">
    <p:extLst>
      <p:ext uri="{19B8F6BF-5375-455C-9EA6-DF929625EA0E}">
        <p15:presenceInfo xmlns:p15="http://schemas.microsoft.com/office/powerpoint/2012/main" userId="S::ineke.fritz@portaal.nl::38b39a62-fe0c-44a0-be1c-bdb98e21a146" providerId="AD"/>
      </p:ext>
    </p:extLst>
  </p:cmAuthor>
  <p:cmAuthor id="3" name="Fiamingo, Alessandra" initials="AF" lastIdx="2" clrIdx="2">
    <p:extLst>
      <p:ext uri="{19B8F6BF-5375-455C-9EA6-DF929625EA0E}">
        <p15:presenceInfo xmlns:p15="http://schemas.microsoft.com/office/powerpoint/2012/main" userId="S::alessandra.fiamingo@portaal.nl::cfcf102e-a5ff-4bd7-b356-1d57e70708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CFAF8"/>
    <a:srgbClr val="10265D"/>
    <a:srgbClr val="FF7C80"/>
    <a:srgbClr val="E9530C"/>
    <a:srgbClr val="5BC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solidFill>
              <a:srgbClr val="10265D"/>
            </a:solidFill>
            <a:ln>
              <a:noFill/>
            </a:ln>
          </c:spPr>
          <c:dPt>
            <c:idx val="0"/>
            <c:bubble3D val="0"/>
            <c:spPr>
              <a:solidFill>
                <a:srgbClr val="E9530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1A-48D7-B794-6F4937A7BC29}"/>
              </c:ext>
            </c:extLst>
          </c:dPt>
          <c:dPt>
            <c:idx val="1"/>
            <c:bubble3D val="0"/>
            <c:explosion val="13"/>
            <c:spPr>
              <a:solidFill>
                <a:srgbClr val="1026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1A-48D7-B794-6F4937A7BC29}"/>
              </c:ext>
            </c:extLst>
          </c:dPt>
          <c:cat>
            <c:strRef>
              <c:f>Blad1!$A$2:$A$5</c:f>
              <c:strCache>
                <c:ptCount val="2"/>
                <c:pt idx="0">
                  <c:v>1e kwrt</c:v>
                </c:pt>
                <c:pt idx="1">
                  <c:v>2e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A-48D7-B794-6F4937A7B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 anchor="t"/>
    <a:lstStyle/>
    <a:p>
      <a:pPr algn="l"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rgbClr val="1026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5A4-4A92-AF14-4D93AA8F9936}"/>
              </c:ext>
            </c:extLst>
          </c:dPt>
          <c:dPt>
            <c:idx val="1"/>
            <c:bubble3D val="0"/>
            <c:explosion val="13"/>
            <c:spPr>
              <a:solidFill>
                <a:srgbClr val="F0F0F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5A4-4A92-AF14-4D93AA8F9936}"/>
              </c:ext>
            </c:extLst>
          </c:dPt>
          <c:cat>
            <c:strRef>
              <c:f>Blad1!$A$2:$A$5</c:f>
              <c:strCache>
                <c:ptCount val="2"/>
                <c:pt idx="0">
                  <c:v>1e kwrt</c:v>
                </c:pt>
                <c:pt idx="1">
                  <c:v>2e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A4-4A92-AF14-4D93AA8F9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 anchor="t"/>
    <a:lstStyle/>
    <a:p>
      <a:pPr algn="l">
        <a:defRPr sz="1800"/>
      </a:pPr>
      <a:endParaRPr lang="nl-N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E7E7D-432C-BE48-9D60-22B7C22AC9D9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23C7C31-9A0D-D248-A7BE-412FBADBA329}">
      <dgm:prSet phldrT="[Tekst]" custT="1"/>
      <dgm:spPr/>
      <dgm:t>
        <a:bodyPr/>
        <a:lstStyle/>
        <a:p>
          <a:r>
            <a:rPr lang="nl-NL" sz="1400" dirty="0"/>
            <a:t>Uitwerken plan</a:t>
          </a:r>
        </a:p>
      </dgm:t>
    </dgm:pt>
    <dgm:pt modelId="{49E4495F-BD9E-3D48-AB7D-0AFB6237736C}" type="parTrans" cxnId="{A53914B0-D259-344A-9086-3D47866B7361}">
      <dgm:prSet/>
      <dgm:spPr/>
      <dgm:t>
        <a:bodyPr/>
        <a:lstStyle/>
        <a:p>
          <a:endParaRPr lang="nl-NL"/>
        </a:p>
      </dgm:t>
    </dgm:pt>
    <dgm:pt modelId="{2D92AE94-7128-7B48-8105-B9ACAAEF3BE4}" type="sibTrans" cxnId="{A53914B0-D259-344A-9086-3D47866B7361}">
      <dgm:prSet/>
      <dgm:spPr/>
      <dgm:t>
        <a:bodyPr/>
        <a:lstStyle/>
        <a:p>
          <a:endParaRPr lang="nl-NL"/>
        </a:p>
      </dgm:t>
    </dgm:pt>
    <dgm:pt modelId="{DBB23F89-C836-8146-B42D-09ADDA1ACF33}">
      <dgm:prSet phldrT="[Tekst]" custT="1"/>
      <dgm:spPr/>
      <dgm:t>
        <a:bodyPr/>
        <a:lstStyle/>
        <a:p>
          <a:r>
            <a:rPr lang="nl-NL" sz="1400" dirty="0"/>
            <a:t>Brochure met informatie </a:t>
          </a:r>
        </a:p>
      </dgm:t>
    </dgm:pt>
    <dgm:pt modelId="{FF79C736-4605-8B46-93C2-9C001AD8B113}" type="parTrans" cxnId="{5B6AB4E1-529E-C444-9926-80819B3D55D0}">
      <dgm:prSet/>
      <dgm:spPr/>
      <dgm:t>
        <a:bodyPr/>
        <a:lstStyle/>
        <a:p>
          <a:endParaRPr lang="nl-NL"/>
        </a:p>
      </dgm:t>
    </dgm:pt>
    <dgm:pt modelId="{CCB4FC17-1AAE-794D-9608-115D436F857A}" type="sibTrans" cxnId="{5B6AB4E1-529E-C444-9926-80819B3D55D0}">
      <dgm:prSet/>
      <dgm:spPr/>
      <dgm:t>
        <a:bodyPr/>
        <a:lstStyle/>
        <a:p>
          <a:endParaRPr lang="nl-NL"/>
        </a:p>
      </dgm:t>
    </dgm:pt>
    <dgm:pt modelId="{1A4EE001-45E2-7145-94C6-13BA7124881F}">
      <dgm:prSet custT="1"/>
      <dgm:spPr/>
      <dgm:t>
        <a:bodyPr/>
        <a:lstStyle/>
        <a:p>
          <a:r>
            <a:rPr lang="nl-NL" sz="1400" dirty="0"/>
            <a:t>Spreekuren en/of een bewoners-bijeenkomst </a:t>
          </a:r>
        </a:p>
      </dgm:t>
    </dgm:pt>
    <dgm:pt modelId="{680E5603-828B-5447-82A7-17718424F594}" type="parTrans" cxnId="{5A0BC633-D5D4-274C-A30E-D76B4E81D5CA}">
      <dgm:prSet/>
      <dgm:spPr/>
      <dgm:t>
        <a:bodyPr/>
        <a:lstStyle/>
        <a:p>
          <a:endParaRPr lang="nl-NL"/>
        </a:p>
      </dgm:t>
    </dgm:pt>
    <dgm:pt modelId="{99243414-4B5D-1448-ADA1-562F1966FD55}" type="sibTrans" cxnId="{5A0BC633-D5D4-274C-A30E-D76B4E81D5CA}">
      <dgm:prSet/>
      <dgm:spPr/>
      <dgm:t>
        <a:bodyPr/>
        <a:lstStyle/>
        <a:p>
          <a:endParaRPr lang="nl-NL"/>
        </a:p>
      </dgm:t>
    </dgm:pt>
    <dgm:pt modelId="{5C894123-B478-409B-AC66-2A5B338363B0}">
      <dgm:prSet custT="1"/>
      <dgm:spPr/>
      <dgm:t>
        <a:bodyPr/>
        <a:lstStyle/>
        <a:p>
          <a:r>
            <a:rPr lang="nl-NL" sz="1400" dirty="0"/>
            <a:t>Kopers stem moment </a:t>
          </a:r>
        </a:p>
      </dgm:t>
    </dgm:pt>
    <dgm:pt modelId="{8A907BB6-7677-4EB7-91CC-EACAF4420C9B}" type="parTrans" cxnId="{06247572-E6D1-4370-9510-0169A2BF5AB4}">
      <dgm:prSet/>
      <dgm:spPr/>
      <dgm:t>
        <a:bodyPr/>
        <a:lstStyle/>
        <a:p>
          <a:endParaRPr lang="nl-NL"/>
        </a:p>
      </dgm:t>
    </dgm:pt>
    <dgm:pt modelId="{6D09DB64-E72A-44C1-9306-D6420A6C9E24}" type="sibTrans" cxnId="{06247572-E6D1-4370-9510-0169A2BF5AB4}">
      <dgm:prSet/>
      <dgm:spPr/>
      <dgm:t>
        <a:bodyPr/>
        <a:lstStyle/>
        <a:p>
          <a:endParaRPr lang="nl-NL"/>
        </a:p>
      </dgm:t>
    </dgm:pt>
    <dgm:pt modelId="{788571B6-D5FC-40DB-B9D7-DDDE20B12DB6}">
      <dgm:prSet custT="1"/>
      <dgm:spPr/>
      <dgm:t>
        <a:bodyPr/>
        <a:lstStyle/>
        <a:p>
          <a:r>
            <a:rPr lang="nl-NL" sz="1400" dirty="0"/>
            <a:t>Draagvlak meting 70%</a:t>
          </a:r>
        </a:p>
      </dgm:t>
    </dgm:pt>
    <dgm:pt modelId="{166B1913-F4AF-4325-8461-CD76E8B3EEF4}" type="parTrans" cxnId="{A410B7A0-D054-4A12-B15F-2CFBC5DD9FAB}">
      <dgm:prSet/>
      <dgm:spPr/>
      <dgm:t>
        <a:bodyPr/>
        <a:lstStyle/>
        <a:p>
          <a:endParaRPr lang="nl-NL"/>
        </a:p>
      </dgm:t>
    </dgm:pt>
    <dgm:pt modelId="{7131B009-8056-400E-8B69-475C233EB29D}" type="sibTrans" cxnId="{A410B7A0-D054-4A12-B15F-2CFBC5DD9FAB}">
      <dgm:prSet/>
      <dgm:spPr/>
      <dgm:t>
        <a:bodyPr/>
        <a:lstStyle/>
        <a:p>
          <a:endParaRPr lang="nl-NL"/>
        </a:p>
      </dgm:t>
    </dgm:pt>
    <dgm:pt modelId="{8F1E3836-C4CF-41BD-A745-A1CC546788A0}">
      <dgm:prSet custT="1"/>
      <dgm:spPr/>
      <dgm:t>
        <a:bodyPr/>
        <a:lstStyle/>
        <a:p>
          <a:r>
            <a:rPr lang="nl-NL" sz="1400" dirty="0"/>
            <a:t>Start uitvoering</a:t>
          </a:r>
        </a:p>
      </dgm:t>
    </dgm:pt>
    <dgm:pt modelId="{95952925-88E0-4B3D-B648-0586CDCD58FF}" type="parTrans" cxnId="{4A33FD34-964B-447D-BCB3-A9FDBC54EA38}">
      <dgm:prSet/>
      <dgm:spPr/>
      <dgm:t>
        <a:bodyPr/>
        <a:lstStyle/>
        <a:p>
          <a:endParaRPr lang="nl-NL"/>
        </a:p>
      </dgm:t>
    </dgm:pt>
    <dgm:pt modelId="{98B7AA7F-BFA8-4F5B-BC03-E6EE02C52E60}" type="sibTrans" cxnId="{4A33FD34-964B-447D-BCB3-A9FDBC54EA38}">
      <dgm:prSet/>
      <dgm:spPr/>
      <dgm:t>
        <a:bodyPr/>
        <a:lstStyle/>
        <a:p>
          <a:endParaRPr lang="nl-NL"/>
        </a:p>
      </dgm:t>
    </dgm:pt>
    <dgm:pt modelId="{9A1B8A12-D369-F74B-A40C-EA82A49A8BD9}" type="pres">
      <dgm:prSet presAssocID="{82BE7E7D-432C-BE48-9D60-22B7C22AC9D9}" presName="Name0" presStyleCnt="0">
        <dgm:presLayoutVars>
          <dgm:dir/>
          <dgm:animLvl val="lvl"/>
          <dgm:resizeHandles val="exact"/>
        </dgm:presLayoutVars>
      </dgm:prSet>
      <dgm:spPr/>
    </dgm:pt>
    <dgm:pt modelId="{3D003393-3487-D34E-B7AE-243C0351D55C}" type="pres">
      <dgm:prSet presAssocID="{923C7C31-9A0D-D248-A7BE-412FBADBA329}" presName="parTxOnly" presStyleLbl="node1" presStyleIdx="0" presStyleCnt="6" custScaleY="124073">
        <dgm:presLayoutVars>
          <dgm:chMax val="0"/>
          <dgm:chPref val="0"/>
          <dgm:bulletEnabled val="1"/>
        </dgm:presLayoutVars>
      </dgm:prSet>
      <dgm:spPr/>
    </dgm:pt>
    <dgm:pt modelId="{F2AE231F-D8EA-4E43-8CF6-D747DE0E39AD}" type="pres">
      <dgm:prSet presAssocID="{2D92AE94-7128-7B48-8105-B9ACAAEF3BE4}" presName="parTxOnlySpace" presStyleCnt="0"/>
      <dgm:spPr/>
    </dgm:pt>
    <dgm:pt modelId="{3F1BC1AE-C526-8049-B9FC-744D52005761}" type="pres">
      <dgm:prSet presAssocID="{DBB23F89-C836-8146-B42D-09ADDA1ACF33}" presName="parTxOnly" presStyleLbl="node1" presStyleIdx="1" presStyleCnt="6" custScaleY="129758">
        <dgm:presLayoutVars>
          <dgm:chMax val="0"/>
          <dgm:chPref val="0"/>
          <dgm:bulletEnabled val="1"/>
        </dgm:presLayoutVars>
      </dgm:prSet>
      <dgm:spPr/>
    </dgm:pt>
    <dgm:pt modelId="{970A3234-3EC2-D948-9B1A-C90413D54284}" type="pres">
      <dgm:prSet presAssocID="{CCB4FC17-1AAE-794D-9608-115D436F857A}" presName="parTxOnlySpace" presStyleCnt="0"/>
      <dgm:spPr/>
    </dgm:pt>
    <dgm:pt modelId="{8BA4E8E1-1F77-AB43-9F03-6BBF5C16614E}" type="pres">
      <dgm:prSet presAssocID="{1A4EE001-45E2-7145-94C6-13BA7124881F}" presName="parTxOnly" presStyleLbl="node1" presStyleIdx="2" presStyleCnt="6" custScaleY="129758" custLinFactNeighborX="-13067">
        <dgm:presLayoutVars>
          <dgm:chMax val="0"/>
          <dgm:chPref val="0"/>
          <dgm:bulletEnabled val="1"/>
        </dgm:presLayoutVars>
      </dgm:prSet>
      <dgm:spPr/>
    </dgm:pt>
    <dgm:pt modelId="{E2800D31-1A2F-E54E-A472-165905F2B348}" type="pres">
      <dgm:prSet presAssocID="{99243414-4B5D-1448-ADA1-562F1966FD55}" presName="parTxOnlySpace" presStyleCnt="0"/>
      <dgm:spPr/>
    </dgm:pt>
    <dgm:pt modelId="{F832750D-5A21-4382-879B-708049CBB781}" type="pres">
      <dgm:prSet presAssocID="{788571B6-D5FC-40DB-B9D7-DDDE20B12DB6}" presName="parTxOnly" presStyleLbl="node1" presStyleIdx="3" presStyleCnt="6" custScaleY="129758">
        <dgm:presLayoutVars>
          <dgm:chMax val="0"/>
          <dgm:chPref val="0"/>
          <dgm:bulletEnabled val="1"/>
        </dgm:presLayoutVars>
      </dgm:prSet>
      <dgm:spPr/>
    </dgm:pt>
    <dgm:pt modelId="{A4EA5660-00D6-4522-8077-D0A87BE5E5C6}" type="pres">
      <dgm:prSet presAssocID="{7131B009-8056-400E-8B69-475C233EB29D}" presName="parTxOnlySpace" presStyleCnt="0"/>
      <dgm:spPr/>
    </dgm:pt>
    <dgm:pt modelId="{6DFD6AD6-22C1-47EA-BBCC-59E9C79E81DB}" type="pres">
      <dgm:prSet presAssocID="{5C894123-B478-409B-AC66-2A5B338363B0}" presName="parTxOnly" presStyleLbl="node1" presStyleIdx="4" presStyleCnt="6" custScaleY="129758">
        <dgm:presLayoutVars>
          <dgm:chMax val="0"/>
          <dgm:chPref val="0"/>
          <dgm:bulletEnabled val="1"/>
        </dgm:presLayoutVars>
      </dgm:prSet>
      <dgm:spPr/>
    </dgm:pt>
    <dgm:pt modelId="{62546142-E60F-4A7F-8CCC-EE13D7D2652C}" type="pres">
      <dgm:prSet presAssocID="{6D09DB64-E72A-44C1-9306-D6420A6C9E24}" presName="parTxOnlySpace" presStyleCnt="0"/>
      <dgm:spPr/>
    </dgm:pt>
    <dgm:pt modelId="{EE727974-00DA-4040-808C-1F53083740E7}" type="pres">
      <dgm:prSet presAssocID="{8F1E3836-C4CF-41BD-A745-A1CC546788A0}" presName="parTxOnly" presStyleLbl="node1" presStyleIdx="5" presStyleCnt="6" custScaleY="123482">
        <dgm:presLayoutVars>
          <dgm:chMax val="0"/>
          <dgm:chPref val="0"/>
          <dgm:bulletEnabled val="1"/>
        </dgm:presLayoutVars>
      </dgm:prSet>
      <dgm:spPr/>
    </dgm:pt>
  </dgm:ptLst>
  <dgm:cxnLst>
    <dgm:cxn modelId="{5D9E7307-08C0-4CCC-BEE5-7890CF19804A}" type="presOf" srcId="{5C894123-B478-409B-AC66-2A5B338363B0}" destId="{6DFD6AD6-22C1-47EA-BBCC-59E9C79E81DB}" srcOrd="0" destOrd="0" presId="urn:microsoft.com/office/officeart/2005/8/layout/chevron1"/>
    <dgm:cxn modelId="{5A0BC633-D5D4-274C-A30E-D76B4E81D5CA}" srcId="{82BE7E7D-432C-BE48-9D60-22B7C22AC9D9}" destId="{1A4EE001-45E2-7145-94C6-13BA7124881F}" srcOrd="2" destOrd="0" parTransId="{680E5603-828B-5447-82A7-17718424F594}" sibTransId="{99243414-4B5D-1448-ADA1-562F1966FD55}"/>
    <dgm:cxn modelId="{4A33FD34-964B-447D-BCB3-A9FDBC54EA38}" srcId="{82BE7E7D-432C-BE48-9D60-22B7C22AC9D9}" destId="{8F1E3836-C4CF-41BD-A745-A1CC546788A0}" srcOrd="5" destOrd="0" parTransId="{95952925-88E0-4B3D-B648-0586CDCD58FF}" sibTransId="{98B7AA7F-BFA8-4F5B-BC03-E6EE02C52E60}"/>
    <dgm:cxn modelId="{35F5C05D-9FFA-404E-B604-9A298E0C86A2}" type="presOf" srcId="{8F1E3836-C4CF-41BD-A745-A1CC546788A0}" destId="{EE727974-00DA-4040-808C-1F53083740E7}" srcOrd="0" destOrd="0" presId="urn:microsoft.com/office/officeart/2005/8/layout/chevron1"/>
    <dgm:cxn modelId="{1DD82465-BFF5-BA43-B1DD-512E00C84F33}" type="presOf" srcId="{82BE7E7D-432C-BE48-9D60-22B7C22AC9D9}" destId="{9A1B8A12-D369-F74B-A40C-EA82A49A8BD9}" srcOrd="0" destOrd="0" presId="urn:microsoft.com/office/officeart/2005/8/layout/chevron1"/>
    <dgm:cxn modelId="{417C8C69-A3B8-46A9-A299-359CF4809A67}" type="presOf" srcId="{788571B6-D5FC-40DB-B9D7-DDDE20B12DB6}" destId="{F832750D-5A21-4382-879B-708049CBB781}" srcOrd="0" destOrd="0" presId="urn:microsoft.com/office/officeart/2005/8/layout/chevron1"/>
    <dgm:cxn modelId="{06247572-E6D1-4370-9510-0169A2BF5AB4}" srcId="{82BE7E7D-432C-BE48-9D60-22B7C22AC9D9}" destId="{5C894123-B478-409B-AC66-2A5B338363B0}" srcOrd="4" destOrd="0" parTransId="{8A907BB6-7677-4EB7-91CC-EACAF4420C9B}" sibTransId="{6D09DB64-E72A-44C1-9306-D6420A6C9E24}"/>
    <dgm:cxn modelId="{4BC6D998-23FB-424D-905C-C8C0F615515F}" type="presOf" srcId="{923C7C31-9A0D-D248-A7BE-412FBADBA329}" destId="{3D003393-3487-D34E-B7AE-243C0351D55C}" srcOrd="0" destOrd="0" presId="urn:microsoft.com/office/officeart/2005/8/layout/chevron1"/>
    <dgm:cxn modelId="{A410B7A0-D054-4A12-B15F-2CFBC5DD9FAB}" srcId="{82BE7E7D-432C-BE48-9D60-22B7C22AC9D9}" destId="{788571B6-D5FC-40DB-B9D7-DDDE20B12DB6}" srcOrd="3" destOrd="0" parTransId="{166B1913-F4AF-4325-8461-CD76E8B3EEF4}" sibTransId="{7131B009-8056-400E-8B69-475C233EB29D}"/>
    <dgm:cxn modelId="{DEDAC8A3-0803-E24A-9C6A-AF3AA32806FF}" type="presOf" srcId="{DBB23F89-C836-8146-B42D-09ADDA1ACF33}" destId="{3F1BC1AE-C526-8049-B9FC-744D52005761}" srcOrd="0" destOrd="0" presId="urn:microsoft.com/office/officeart/2005/8/layout/chevron1"/>
    <dgm:cxn modelId="{A53914B0-D259-344A-9086-3D47866B7361}" srcId="{82BE7E7D-432C-BE48-9D60-22B7C22AC9D9}" destId="{923C7C31-9A0D-D248-A7BE-412FBADBA329}" srcOrd="0" destOrd="0" parTransId="{49E4495F-BD9E-3D48-AB7D-0AFB6237736C}" sibTransId="{2D92AE94-7128-7B48-8105-B9ACAAEF3BE4}"/>
    <dgm:cxn modelId="{131E1CE1-5656-7741-804D-7AFCB1C13B2C}" type="presOf" srcId="{1A4EE001-45E2-7145-94C6-13BA7124881F}" destId="{8BA4E8E1-1F77-AB43-9F03-6BBF5C16614E}" srcOrd="0" destOrd="0" presId="urn:microsoft.com/office/officeart/2005/8/layout/chevron1"/>
    <dgm:cxn modelId="{5B6AB4E1-529E-C444-9926-80819B3D55D0}" srcId="{82BE7E7D-432C-BE48-9D60-22B7C22AC9D9}" destId="{DBB23F89-C836-8146-B42D-09ADDA1ACF33}" srcOrd="1" destOrd="0" parTransId="{FF79C736-4605-8B46-93C2-9C001AD8B113}" sibTransId="{CCB4FC17-1AAE-794D-9608-115D436F857A}"/>
    <dgm:cxn modelId="{5AA54F41-05CD-274F-9474-064D6F8188A7}" type="presParOf" srcId="{9A1B8A12-D369-F74B-A40C-EA82A49A8BD9}" destId="{3D003393-3487-D34E-B7AE-243C0351D55C}" srcOrd="0" destOrd="0" presId="urn:microsoft.com/office/officeart/2005/8/layout/chevron1"/>
    <dgm:cxn modelId="{B1E3F782-8EAD-644B-9113-FB93CC208A34}" type="presParOf" srcId="{9A1B8A12-D369-F74B-A40C-EA82A49A8BD9}" destId="{F2AE231F-D8EA-4E43-8CF6-D747DE0E39AD}" srcOrd="1" destOrd="0" presId="urn:microsoft.com/office/officeart/2005/8/layout/chevron1"/>
    <dgm:cxn modelId="{9A0B85A0-A8FC-414B-8EFF-E4ACAF7A4641}" type="presParOf" srcId="{9A1B8A12-D369-F74B-A40C-EA82A49A8BD9}" destId="{3F1BC1AE-C526-8049-B9FC-744D52005761}" srcOrd="2" destOrd="0" presId="urn:microsoft.com/office/officeart/2005/8/layout/chevron1"/>
    <dgm:cxn modelId="{5FED1D40-5481-3146-A3D1-27C34BE67204}" type="presParOf" srcId="{9A1B8A12-D369-F74B-A40C-EA82A49A8BD9}" destId="{970A3234-3EC2-D948-9B1A-C90413D54284}" srcOrd="3" destOrd="0" presId="urn:microsoft.com/office/officeart/2005/8/layout/chevron1"/>
    <dgm:cxn modelId="{83038EF6-BB19-734F-A73E-B0D06E602D2B}" type="presParOf" srcId="{9A1B8A12-D369-F74B-A40C-EA82A49A8BD9}" destId="{8BA4E8E1-1F77-AB43-9F03-6BBF5C16614E}" srcOrd="4" destOrd="0" presId="urn:microsoft.com/office/officeart/2005/8/layout/chevron1"/>
    <dgm:cxn modelId="{27AAC83C-274E-9D4A-B2D5-2E23D96D18F2}" type="presParOf" srcId="{9A1B8A12-D369-F74B-A40C-EA82A49A8BD9}" destId="{E2800D31-1A2F-E54E-A472-165905F2B348}" srcOrd="5" destOrd="0" presId="urn:microsoft.com/office/officeart/2005/8/layout/chevron1"/>
    <dgm:cxn modelId="{E031D253-D367-40FA-AFAA-059518215AE4}" type="presParOf" srcId="{9A1B8A12-D369-F74B-A40C-EA82A49A8BD9}" destId="{F832750D-5A21-4382-879B-708049CBB781}" srcOrd="6" destOrd="0" presId="urn:microsoft.com/office/officeart/2005/8/layout/chevron1"/>
    <dgm:cxn modelId="{FFBE8506-CD0F-4DC6-B8AD-4E653DB87B0B}" type="presParOf" srcId="{9A1B8A12-D369-F74B-A40C-EA82A49A8BD9}" destId="{A4EA5660-00D6-4522-8077-D0A87BE5E5C6}" srcOrd="7" destOrd="0" presId="urn:microsoft.com/office/officeart/2005/8/layout/chevron1"/>
    <dgm:cxn modelId="{7AB90733-520C-465C-9D80-54D5D6BE4AAA}" type="presParOf" srcId="{9A1B8A12-D369-F74B-A40C-EA82A49A8BD9}" destId="{6DFD6AD6-22C1-47EA-BBCC-59E9C79E81DB}" srcOrd="8" destOrd="0" presId="urn:microsoft.com/office/officeart/2005/8/layout/chevron1"/>
    <dgm:cxn modelId="{0C6F3E04-508F-4A8C-9BC2-9E8B98CC49CD}" type="presParOf" srcId="{9A1B8A12-D369-F74B-A40C-EA82A49A8BD9}" destId="{62546142-E60F-4A7F-8CCC-EE13D7D2652C}" srcOrd="9" destOrd="0" presId="urn:microsoft.com/office/officeart/2005/8/layout/chevron1"/>
    <dgm:cxn modelId="{A4B5463B-DC08-4317-AB61-55F48E727FCD}" type="presParOf" srcId="{9A1B8A12-D369-F74B-A40C-EA82A49A8BD9}" destId="{EE727974-00DA-4040-808C-1F53083740E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03393-3487-D34E-B7AE-243C0351D55C}">
      <dsp:nvSpPr>
        <dsp:cNvPr id="0" name=""/>
        <dsp:cNvSpPr/>
      </dsp:nvSpPr>
      <dsp:spPr>
        <a:xfrm>
          <a:off x="5603" y="714300"/>
          <a:ext cx="2084460" cy="1034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Uitwerken plan</a:t>
          </a:r>
        </a:p>
      </dsp:txBody>
      <dsp:txXfrm>
        <a:off x="522854" y="714300"/>
        <a:ext cx="1049959" cy="1034501"/>
      </dsp:txXfrm>
    </dsp:sp>
    <dsp:sp modelId="{3F1BC1AE-C526-8049-B9FC-744D52005761}">
      <dsp:nvSpPr>
        <dsp:cNvPr id="0" name=""/>
        <dsp:cNvSpPr/>
      </dsp:nvSpPr>
      <dsp:spPr>
        <a:xfrm>
          <a:off x="1881618" y="690600"/>
          <a:ext cx="2084460" cy="10819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Brochure met informatie </a:t>
          </a:r>
        </a:p>
      </dsp:txBody>
      <dsp:txXfrm>
        <a:off x="2422569" y="690600"/>
        <a:ext cx="1002559" cy="1081901"/>
      </dsp:txXfrm>
    </dsp:sp>
    <dsp:sp modelId="{8BA4E8E1-1F77-AB43-9F03-6BBF5C16614E}">
      <dsp:nvSpPr>
        <dsp:cNvPr id="0" name=""/>
        <dsp:cNvSpPr/>
      </dsp:nvSpPr>
      <dsp:spPr>
        <a:xfrm>
          <a:off x="3730395" y="690600"/>
          <a:ext cx="2084460" cy="10819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Spreekuren en/of een bewoners-bijeenkomst </a:t>
          </a:r>
        </a:p>
      </dsp:txBody>
      <dsp:txXfrm>
        <a:off x="4271346" y="690600"/>
        <a:ext cx="1002559" cy="1081901"/>
      </dsp:txXfrm>
    </dsp:sp>
    <dsp:sp modelId="{F832750D-5A21-4382-879B-708049CBB781}">
      <dsp:nvSpPr>
        <dsp:cNvPr id="0" name=""/>
        <dsp:cNvSpPr/>
      </dsp:nvSpPr>
      <dsp:spPr>
        <a:xfrm>
          <a:off x="5633647" y="690600"/>
          <a:ext cx="2084460" cy="10819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Draagvlak meting 70%</a:t>
          </a:r>
        </a:p>
      </dsp:txBody>
      <dsp:txXfrm>
        <a:off x="6174598" y="690600"/>
        <a:ext cx="1002559" cy="1081901"/>
      </dsp:txXfrm>
    </dsp:sp>
    <dsp:sp modelId="{6DFD6AD6-22C1-47EA-BBCC-59E9C79E81DB}">
      <dsp:nvSpPr>
        <dsp:cNvPr id="0" name=""/>
        <dsp:cNvSpPr/>
      </dsp:nvSpPr>
      <dsp:spPr>
        <a:xfrm>
          <a:off x="7509662" y="690600"/>
          <a:ext cx="2084460" cy="10819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Kopers stem moment </a:t>
          </a:r>
        </a:p>
      </dsp:txBody>
      <dsp:txXfrm>
        <a:off x="8050613" y="690600"/>
        <a:ext cx="1002559" cy="1081901"/>
      </dsp:txXfrm>
    </dsp:sp>
    <dsp:sp modelId="{EE727974-00DA-4040-808C-1F53083740E7}">
      <dsp:nvSpPr>
        <dsp:cNvPr id="0" name=""/>
        <dsp:cNvSpPr/>
      </dsp:nvSpPr>
      <dsp:spPr>
        <a:xfrm>
          <a:off x="9385677" y="716764"/>
          <a:ext cx="2084460" cy="10295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Start uitvoering</a:t>
          </a:r>
        </a:p>
      </dsp:txBody>
      <dsp:txXfrm>
        <a:off x="9900464" y="716764"/>
        <a:ext cx="1054887" cy="1029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subtitel + grijze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rgbClr val="10265D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0265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3095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04"/>
            <a:ext cx="12192000" cy="5652633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4104138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413"/>
            <a:ext cx="12192000" cy="5658724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3871707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17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74032" y="2797697"/>
            <a:ext cx="7783938" cy="49414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Voeg subtitel toe</a:t>
            </a:r>
          </a:p>
        </p:txBody>
      </p:sp>
      <p:sp>
        <p:nvSpPr>
          <p:cNvPr id="18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31832"/>
            <a:ext cx="7784895" cy="18192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i="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 b="1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400" b="1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00" b="1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400" b="1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tekst toe</a:t>
            </a:r>
          </a:p>
        </p:txBody>
      </p:sp>
    </p:spTree>
    <p:extLst>
      <p:ext uri="{BB962C8B-B14F-4D97-AF65-F5344CB8AC3E}">
        <p14:creationId xmlns:p14="http://schemas.microsoft.com/office/powerpoint/2010/main" val="3379334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lid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17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74032" y="2797697"/>
            <a:ext cx="7783938" cy="49414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Voeg subtitel toe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2" y="3631832"/>
            <a:ext cx="7785528" cy="2808287"/>
          </a:xfrm>
        </p:spPr>
        <p:txBody>
          <a:bodyPr>
            <a:normAutofit/>
          </a:bodyPr>
          <a:lstStyle>
            <a:lvl1pPr>
              <a:defRPr sz="1400" b="0" i="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Dit zijn </a:t>
            </a:r>
            <a:r>
              <a:rPr lang="nl-NL" dirty="0" err="1"/>
              <a:t>bullets</a:t>
            </a:r>
            <a:endParaRPr lang="nl-NL" dirty="0"/>
          </a:p>
          <a:p>
            <a:pPr lvl="0"/>
            <a:r>
              <a:rPr lang="nl-NL" dirty="0"/>
              <a:t>Dit is rij 2</a:t>
            </a:r>
          </a:p>
          <a:p>
            <a:pPr lvl="0"/>
            <a:r>
              <a:rPr lang="nl-NL" dirty="0"/>
              <a:t>Dit is rij 3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18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+ 2 alinea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74032" y="2797697"/>
            <a:ext cx="7783938" cy="49414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Voeg subtitel toe</a:t>
            </a:r>
          </a:p>
        </p:txBody>
      </p:sp>
      <p:sp>
        <p:nvSpPr>
          <p:cNvPr id="16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31832"/>
            <a:ext cx="3590925" cy="18192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i="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 b="1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400" b="1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00" b="1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400" b="1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tekst toe</a:t>
            </a:r>
          </a:p>
        </p:txBody>
      </p:sp>
      <p:sp>
        <p:nvSpPr>
          <p:cNvPr id="18" name="Tijdelijke aanduiding voor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94754" y="3633773"/>
            <a:ext cx="3590925" cy="18192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i="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 b="1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400" b="1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00" b="1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400" b="1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tekst toe</a:t>
            </a:r>
          </a:p>
        </p:txBody>
      </p:sp>
    </p:spTree>
    <p:extLst>
      <p:ext uri="{BB962C8B-B14F-4D97-AF65-F5344CB8AC3E}">
        <p14:creationId xmlns:p14="http://schemas.microsoft.com/office/powerpoint/2010/main" val="2118283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2442" y="2799107"/>
            <a:ext cx="3932237" cy="16991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i="1">
                <a:solidFill>
                  <a:srgbClr val="E9530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“Voeg een quote toe”</a:t>
            </a:r>
          </a:p>
        </p:txBody>
      </p:sp>
      <p:sp>
        <p:nvSpPr>
          <p:cNvPr id="6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31" y="677576"/>
            <a:ext cx="6435969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87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2442" y="2799107"/>
            <a:ext cx="3932237" cy="16991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i="0" baseline="0">
                <a:solidFill>
                  <a:srgbClr val="10265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een bijschrift toe</a:t>
            </a:r>
          </a:p>
        </p:txBody>
      </p:sp>
      <p:sp>
        <p:nvSpPr>
          <p:cNvPr id="8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682469"/>
            <a:ext cx="6437376" cy="56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94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+ bijschrif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2442" y="2799107"/>
            <a:ext cx="3932237" cy="16991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i="0" baseline="0">
                <a:solidFill>
                  <a:srgbClr val="10265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een bijschrift toe</a:t>
            </a:r>
          </a:p>
        </p:txBody>
      </p:sp>
      <p:sp>
        <p:nvSpPr>
          <p:cNvPr id="8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pic>
        <p:nvPicPr>
          <p:cNvPr id="4" name="Afbeelding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00" y="680256"/>
            <a:ext cx="6436800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91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eader+ titel 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67403" y="3661579"/>
            <a:ext cx="3932237" cy="16991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i="1">
                <a:solidFill>
                  <a:srgbClr val="E9530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“Voeg een quote toe”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297382"/>
            <a:ext cx="5455289" cy="2134151"/>
          </a:xfrm>
        </p:spPr>
        <p:txBody>
          <a:bodyPr anchor="b">
            <a:normAutofit/>
          </a:bodyPr>
          <a:lstStyle>
            <a:lvl1pPr algn="l">
              <a:defRPr sz="7000">
                <a:solidFill>
                  <a:srgbClr val="10265D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pic>
        <p:nvPicPr>
          <p:cNvPr id="7" name="Afbeelding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675738"/>
            <a:ext cx="12193200" cy="24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04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eader+ titel en quo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67403" y="3661579"/>
            <a:ext cx="3932237" cy="16991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i="1">
                <a:solidFill>
                  <a:srgbClr val="E9530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“Voeg een quote toe”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297382"/>
            <a:ext cx="5455289" cy="2134151"/>
          </a:xfrm>
        </p:spPr>
        <p:txBody>
          <a:bodyPr anchor="b">
            <a:normAutofit/>
          </a:bodyPr>
          <a:lstStyle>
            <a:lvl1pPr algn="l">
              <a:defRPr sz="7000">
                <a:solidFill>
                  <a:srgbClr val="10265D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152"/>
            <a:ext cx="12193200" cy="24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1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subtitel + blauwe achtergrond">
    <p:bg>
      <p:bgPr>
        <a:solidFill>
          <a:srgbClr val="5BC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1621963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eader+ 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 userDrawn="1"/>
        </p:nvSpPr>
        <p:spPr>
          <a:xfrm>
            <a:off x="5236962" y="3609354"/>
            <a:ext cx="4168296" cy="2388973"/>
          </a:xfrm>
          <a:prstGeom prst="roundRect">
            <a:avLst>
              <a:gd name="adj" fmla="val 21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62298" y="3630361"/>
            <a:ext cx="3932237" cy="169916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0265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14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0" y="3857176"/>
            <a:ext cx="3482975" cy="347662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een kopje toe</a:t>
            </a:r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461000" y="4466793"/>
            <a:ext cx="3482975" cy="509587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16" name="Tijdelijke aanduiding vo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61000" y="5141480"/>
            <a:ext cx="3482975" cy="514350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E9530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Een link of stukje tekst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549"/>
            <a:ext cx="12193200" cy="24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82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quote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geronde rechthoek 19"/>
          <p:cNvSpPr/>
          <p:nvPr userDrawn="1"/>
        </p:nvSpPr>
        <p:spPr>
          <a:xfrm>
            <a:off x="5236962" y="3609354"/>
            <a:ext cx="4168296" cy="2388973"/>
          </a:xfrm>
          <a:prstGeom prst="roundRect">
            <a:avLst>
              <a:gd name="adj" fmla="val 21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0" y="3844493"/>
            <a:ext cx="3482975" cy="347662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een kopje toe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461000" y="4466793"/>
            <a:ext cx="3482975" cy="509587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61000" y="5141480"/>
            <a:ext cx="3482975" cy="514350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E9530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Een link of stukje tekst</a:t>
            </a:r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74032" y="2797697"/>
            <a:ext cx="3562260" cy="49414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Voeg subtitel toe</a:t>
            </a:r>
          </a:p>
        </p:txBody>
      </p:sp>
      <p:sp>
        <p:nvSpPr>
          <p:cNvPr id="18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19" name="Tijdelijke aanduiding voor tekst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3075" y="3631832"/>
            <a:ext cx="3590925" cy="18192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i="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 b="1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400" b="1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00" b="1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400" b="1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tekst toe</a:t>
            </a:r>
          </a:p>
        </p:txBody>
      </p:sp>
    </p:spTree>
    <p:extLst>
      <p:ext uri="{BB962C8B-B14F-4D97-AF65-F5344CB8AC3E}">
        <p14:creationId xmlns:p14="http://schemas.microsoft.com/office/powerpoint/2010/main" val="3776110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op grij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fgeronde rechthoek 20"/>
          <p:cNvSpPr/>
          <p:nvPr userDrawn="1"/>
        </p:nvSpPr>
        <p:spPr>
          <a:xfrm>
            <a:off x="7645138" y="2647795"/>
            <a:ext cx="4168296" cy="2388973"/>
          </a:xfrm>
          <a:prstGeom prst="roundRect">
            <a:avLst>
              <a:gd name="adj" fmla="val 21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0" y="6548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graphicFrame>
        <p:nvGraphicFramePr>
          <p:cNvPr id="11" name="Grafiek 10"/>
          <p:cNvGraphicFramePr/>
          <p:nvPr userDrawn="1"/>
        </p:nvGraphicFramePr>
        <p:xfrm>
          <a:off x="3417119" y="2667300"/>
          <a:ext cx="3776163" cy="251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869176" y="2895617"/>
            <a:ext cx="3482975" cy="347662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een kopje toe</a:t>
            </a:r>
          </a:p>
        </p:txBody>
      </p:sp>
      <p:sp>
        <p:nvSpPr>
          <p:cNvPr id="16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7869176" y="3505234"/>
            <a:ext cx="3482975" cy="509587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17" name="Tijdelijke aanduiding vo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7869176" y="4179921"/>
            <a:ext cx="3482975" cy="514350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E9530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Een link of stukje tekst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 flipV="1">
            <a:off x="6074229" y="3050067"/>
            <a:ext cx="1570909" cy="4963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2442" y="2799107"/>
            <a:ext cx="3119005" cy="16991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i="0" baseline="0">
                <a:solidFill>
                  <a:srgbClr val="10265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een bijschrift toe</a:t>
            </a:r>
          </a:p>
        </p:txBody>
      </p:sp>
      <p:sp>
        <p:nvSpPr>
          <p:cNvPr id="20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2" name="Ovaal 1"/>
          <p:cNvSpPr/>
          <p:nvPr userDrawn="1"/>
        </p:nvSpPr>
        <p:spPr>
          <a:xfrm>
            <a:off x="5941845" y="3423513"/>
            <a:ext cx="245821" cy="245821"/>
          </a:xfrm>
          <a:prstGeom prst="ellipse">
            <a:avLst/>
          </a:prstGeom>
          <a:solidFill>
            <a:srgbClr val="E9530C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719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op blauw">
    <p:bg>
      <p:bgPr>
        <a:solidFill>
          <a:srgbClr val="5BC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fgeronde rechthoek 23"/>
          <p:cNvSpPr/>
          <p:nvPr userDrawn="1"/>
        </p:nvSpPr>
        <p:spPr>
          <a:xfrm>
            <a:off x="6117996" y="2505737"/>
            <a:ext cx="4168296" cy="2388973"/>
          </a:xfrm>
          <a:prstGeom prst="roundRect">
            <a:avLst>
              <a:gd name="adj" fmla="val 21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0" y="6548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graphicFrame>
        <p:nvGraphicFramePr>
          <p:cNvPr id="11" name="Grafiek 10"/>
          <p:cNvGraphicFramePr/>
          <p:nvPr userDrawn="1"/>
        </p:nvGraphicFramePr>
        <p:xfrm>
          <a:off x="1422469" y="2128810"/>
          <a:ext cx="3972711" cy="264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2034" y="2732552"/>
            <a:ext cx="3482975" cy="347662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een kopje toe</a:t>
            </a:r>
          </a:p>
        </p:txBody>
      </p:sp>
      <p:sp>
        <p:nvSpPr>
          <p:cNvPr id="16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42034" y="3342169"/>
            <a:ext cx="3482975" cy="509587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17" name="Tijdelijke aanduiding vo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42034" y="4016856"/>
            <a:ext cx="3482975" cy="514350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E9530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Een link of stukje tekst</a:t>
            </a:r>
          </a:p>
        </p:txBody>
      </p:sp>
      <p:sp>
        <p:nvSpPr>
          <p:cNvPr id="2" name="Ovaal 1"/>
          <p:cNvSpPr/>
          <p:nvPr userDrawn="1"/>
        </p:nvSpPr>
        <p:spPr>
          <a:xfrm>
            <a:off x="4062064" y="2739858"/>
            <a:ext cx="245821" cy="245821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3"/>
          <p:cNvCxnSpPr/>
          <p:nvPr userDrawn="1"/>
        </p:nvCxnSpPr>
        <p:spPr>
          <a:xfrm flipV="1">
            <a:off x="4307885" y="2835189"/>
            <a:ext cx="1810111" cy="8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2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928"/>
            <a:ext cx="12192000" cy="5650209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2601195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" y="678426"/>
            <a:ext cx="12187200" cy="5664625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rgbClr val="10265D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0265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828382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04"/>
            <a:ext cx="12192000" cy="5652633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2036285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426"/>
            <a:ext cx="12192000" cy="5652633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1987253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426"/>
            <a:ext cx="12182400" cy="5655461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3368133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413"/>
            <a:ext cx="12192000" cy="5658724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287144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426"/>
            <a:ext cx="12192000" cy="5658724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3174448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348373"/>
            <a:ext cx="12191541" cy="509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XSXS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2813" y="891631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l-NL" dirty="0"/>
              <a:t>Titel aanpassen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2813" y="2306888"/>
            <a:ext cx="10515600" cy="84057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tekst toe</a:t>
            </a:r>
          </a:p>
        </p:txBody>
      </p:sp>
      <p:sp>
        <p:nvSpPr>
          <p:cNvPr id="10" name="Rechthoek 9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11777361" y="6420624"/>
            <a:ext cx="52656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 b="1" i="0">
                <a:solidFill>
                  <a:srgbClr val="E9530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fld id="{3891D5E0-D86C-614D-AB9A-15394CDBB562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62813" y="64206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E9530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05-12-17</a:t>
            </a:r>
          </a:p>
        </p:txBody>
      </p:sp>
    </p:spTree>
    <p:extLst>
      <p:ext uri="{BB962C8B-B14F-4D97-AF65-F5344CB8AC3E}">
        <p14:creationId xmlns:p14="http://schemas.microsoft.com/office/powerpoint/2010/main" val="393793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65" r:id="rId3"/>
    <p:sldLayoutId id="2147483666" r:id="rId4"/>
    <p:sldLayoutId id="2147483668" r:id="rId5"/>
    <p:sldLayoutId id="2147483669" r:id="rId6"/>
    <p:sldLayoutId id="2147483675" r:id="rId7"/>
    <p:sldLayoutId id="2147483671" r:id="rId8"/>
    <p:sldLayoutId id="2147483672" r:id="rId9"/>
    <p:sldLayoutId id="2147483674" r:id="rId10"/>
    <p:sldLayoutId id="2147483678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76" r:id="rId17"/>
    <p:sldLayoutId id="2147483659" r:id="rId18"/>
    <p:sldLayoutId id="2147483677" r:id="rId19"/>
    <p:sldLayoutId id="2147483660" r:id="rId20"/>
    <p:sldLayoutId id="2147483661" r:id="rId21"/>
    <p:sldLayoutId id="2147483662" r:id="rId22"/>
    <p:sldLayoutId id="2147483663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i="0" kern="1200" baseline="0">
          <a:solidFill>
            <a:srgbClr val="10265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 baseline="0">
          <a:solidFill>
            <a:srgbClr val="10265D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condorhorst@portaal.n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Condorhorst Leiden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Bewonersavond 25 juni 2024</a:t>
            </a:r>
          </a:p>
        </p:txBody>
      </p:sp>
    </p:spTree>
    <p:extLst>
      <p:ext uri="{BB962C8B-B14F-4D97-AF65-F5344CB8AC3E}">
        <p14:creationId xmlns:p14="http://schemas.microsoft.com/office/powerpoint/2010/main" val="282488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F1D63D-78EB-B427-A2B8-46FA92D91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578" y="903690"/>
            <a:ext cx="7783938" cy="997415"/>
          </a:xfrm>
        </p:spPr>
        <p:txBody>
          <a:bodyPr>
            <a:noAutofit/>
          </a:bodyPr>
          <a:lstStyle/>
          <a:p>
            <a:r>
              <a:rPr lang="nl-NL" sz="4900" dirty="0">
                <a:solidFill>
                  <a:schemeClr val="tx1"/>
                </a:solidFill>
              </a:rPr>
              <a:t>Projectplanning</a:t>
            </a:r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1CD96271-2296-B6FF-6537-A7C576238E9C}"/>
              </a:ext>
            </a:extLst>
          </p:cNvPr>
          <p:cNvSpPr txBox="1">
            <a:spLocks/>
          </p:cNvSpPr>
          <p:nvPr/>
        </p:nvSpPr>
        <p:spPr>
          <a:xfrm>
            <a:off x="482578" y="2332140"/>
            <a:ext cx="10523778" cy="38589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A7C615-1D96-0E43-8241-726226D271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926788"/>
              </p:ext>
            </p:extLst>
          </p:nvPr>
        </p:nvGraphicFramePr>
        <p:xfrm>
          <a:off x="482578" y="1901105"/>
          <a:ext cx="11475742" cy="2463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59A5ABA-C8B1-E4AE-1962-4F8033693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562" y="4795242"/>
            <a:ext cx="11475742" cy="1395834"/>
          </a:xfrm>
        </p:spPr>
        <p:txBody>
          <a:bodyPr>
            <a:normAutofit/>
          </a:bodyPr>
          <a:lstStyle/>
          <a:p>
            <a:r>
              <a:rPr lang="nl-NL" sz="2000" dirty="0"/>
              <a:t> 2022 - 2024			             na de zomer 2024			     voorjaar 2025</a:t>
            </a:r>
          </a:p>
          <a:p>
            <a:r>
              <a:rPr lang="nl-NL" sz="2000" dirty="0"/>
              <a:t>										        </a:t>
            </a:r>
            <a:r>
              <a:rPr lang="nl-NL" sz="1200" dirty="0"/>
              <a:t>(onder voorbehoud)</a:t>
            </a:r>
            <a:endParaRPr lang="nl-NL" sz="2000" dirty="0"/>
          </a:p>
        </p:txBody>
      </p:sp>
      <p:sp>
        <p:nvSpPr>
          <p:cNvPr id="13" name="Pijl: links/rechts 12">
            <a:extLst>
              <a:ext uri="{FF2B5EF4-FFF2-40B4-BE49-F238E27FC236}">
                <a16:creationId xmlns:a16="http://schemas.microsoft.com/office/drawing/2014/main" id="{C5463CB6-62C6-C5BD-4185-FE3823B9AF7B}"/>
              </a:ext>
            </a:extLst>
          </p:cNvPr>
          <p:cNvSpPr/>
          <p:nvPr/>
        </p:nvSpPr>
        <p:spPr>
          <a:xfrm>
            <a:off x="2529840" y="4104641"/>
            <a:ext cx="7182499" cy="35436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links/rechts 13">
            <a:extLst>
              <a:ext uri="{FF2B5EF4-FFF2-40B4-BE49-F238E27FC236}">
                <a16:creationId xmlns:a16="http://schemas.microsoft.com/office/drawing/2014/main" id="{E5E32E83-42BB-34ED-ECA8-63659FE136EB}"/>
              </a:ext>
            </a:extLst>
          </p:cNvPr>
          <p:cNvSpPr/>
          <p:nvPr/>
        </p:nvSpPr>
        <p:spPr>
          <a:xfrm>
            <a:off x="9997440" y="4057241"/>
            <a:ext cx="1605280" cy="40176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links/rechts 14">
            <a:extLst>
              <a:ext uri="{FF2B5EF4-FFF2-40B4-BE49-F238E27FC236}">
                <a16:creationId xmlns:a16="http://schemas.microsoft.com/office/drawing/2014/main" id="{FA80B4C9-D575-7F3F-0342-40E442D89B3A}"/>
              </a:ext>
            </a:extLst>
          </p:cNvPr>
          <p:cNvSpPr/>
          <p:nvPr/>
        </p:nvSpPr>
        <p:spPr>
          <a:xfrm>
            <a:off x="482578" y="4080941"/>
            <a:ext cx="1605280" cy="40176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E9922-CCD2-E0FE-977C-C9485665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2400" dirty="0"/>
            </a:br>
            <a:r>
              <a:rPr lang="nl-NL" sz="4900" dirty="0">
                <a:solidFill>
                  <a:schemeClr val="tx1"/>
                </a:solidFill>
              </a:rPr>
              <a:t>Vragenlijst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28CDCB-F967-DA5A-10AF-B833E5033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032" y="2378247"/>
            <a:ext cx="7783938" cy="494146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tx1"/>
                </a:solidFill>
              </a:rPr>
              <a:t>Uw mening telt!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A9FA51-FF17-DC23-5E11-D22B30F7DD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442" y="3075970"/>
            <a:ext cx="8587668" cy="27543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We geven vandaag een vragenlijst mee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Bijlage overzicht van werkzaamheden en aanbod voorzieningen Portaal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Vragenlijst kan op papier of digitaal worden ingevuld</a:t>
            </a:r>
          </a:p>
          <a:p>
            <a:endParaRPr lang="nl-NL" sz="2000" dirty="0">
              <a:solidFill>
                <a:schemeClr val="tx1"/>
              </a:solidFill>
            </a:endParaRPr>
          </a:p>
          <a:p>
            <a:r>
              <a:rPr lang="nl-NL" sz="2000" dirty="0">
                <a:solidFill>
                  <a:schemeClr val="tx1"/>
                </a:solidFill>
              </a:rPr>
              <a:t>Doel: uw mening horen over het gehele plan </a:t>
            </a:r>
          </a:p>
        </p:txBody>
      </p:sp>
    </p:spTree>
    <p:extLst>
      <p:ext uri="{BB962C8B-B14F-4D97-AF65-F5344CB8AC3E}">
        <p14:creationId xmlns:p14="http://schemas.microsoft.com/office/powerpoint/2010/main" val="349767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5DB42-4D47-ED10-4CFC-839AD1A5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Vragen?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29F03D-AF7A-75E4-BDDD-7FB9515AD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442" y="2626608"/>
            <a:ext cx="10819141" cy="3430244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tx1"/>
                </a:solidFill>
              </a:rPr>
              <a:t>Het plan en de procedure: 	Sociaal Projectleider, Alessandra Fiamingo</a:t>
            </a:r>
          </a:p>
          <a:p>
            <a:r>
              <a:rPr lang="nl-NL" sz="2000" dirty="0">
                <a:solidFill>
                  <a:schemeClr val="tx1"/>
                </a:solidFill>
              </a:rPr>
              <a:t>Individuele vragen: 		Bewonersbegeleider, </a:t>
            </a:r>
            <a:r>
              <a:rPr lang="nl-NL" sz="2000">
                <a:solidFill>
                  <a:schemeClr val="tx1"/>
                </a:solidFill>
              </a:rPr>
              <a:t>Nargis Samandar: 0623170078</a:t>
            </a:r>
            <a:endParaRPr lang="nl-NL" sz="2000" dirty="0">
              <a:solidFill>
                <a:schemeClr val="tx1"/>
              </a:solidFill>
            </a:endParaRPr>
          </a:p>
          <a:p>
            <a:r>
              <a:rPr lang="nl-NL" sz="2000" dirty="0">
                <a:solidFill>
                  <a:schemeClr val="tx1"/>
                </a:solidFill>
              </a:rPr>
              <a:t>Emailadres: 			</a:t>
            </a:r>
            <a:r>
              <a:rPr lang="nl-NL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condorhorst@portaal.nl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  <a:p>
            <a:endParaRPr lang="nl-NL" sz="1800" dirty="0"/>
          </a:p>
        </p:txBody>
      </p:sp>
      <p:pic>
        <p:nvPicPr>
          <p:cNvPr id="5" name="Afbeelding 4" descr="Vraagteken op een groene pastelkleurige achtergrond">
            <a:extLst>
              <a:ext uri="{FF2B5EF4-FFF2-40B4-BE49-F238E27FC236}">
                <a16:creationId xmlns:a16="http://schemas.microsoft.com/office/drawing/2014/main" id="{DFB0593F-6BE1-E822-0755-2DDB4EE8B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90" y="4022141"/>
            <a:ext cx="2712948" cy="203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8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7A48B1B-90E1-4542-AC2A-425A9DF1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591" y="2560048"/>
            <a:ext cx="5628255" cy="31658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42" y="1132059"/>
            <a:ext cx="11641404" cy="772305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Bewonersavond Condorhorst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4032" y="2145484"/>
            <a:ext cx="7783938" cy="1117833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Agenda: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2442" y="2936147"/>
            <a:ext cx="5794134" cy="3414319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/>
                </a:solidFill>
              </a:rPr>
              <a:t>Doel van de avond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/>
                </a:solidFill>
              </a:rPr>
              <a:t>Wie is wie?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/>
                </a:solidFill>
              </a:rPr>
              <a:t>De werkzaamheden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/>
                </a:solidFill>
              </a:rPr>
              <a:t>Sociaal plan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/>
                </a:solidFill>
              </a:rPr>
              <a:t>Procedure draagvlak huurders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/>
                </a:solidFill>
              </a:rPr>
              <a:t>Projectplanning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/>
                </a:solidFill>
              </a:rPr>
              <a:t>Vragenlijst</a:t>
            </a:r>
          </a:p>
        </p:txBody>
      </p:sp>
    </p:spTree>
    <p:extLst>
      <p:ext uri="{BB962C8B-B14F-4D97-AF65-F5344CB8AC3E}">
        <p14:creationId xmlns:p14="http://schemas.microsoft.com/office/powerpoint/2010/main" val="20592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B993-4B36-E0F3-0665-AFBFF604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35" y="1074575"/>
            <a:ext cx="7785528" cy="772305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Doel van de avond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24125867-A60F-2E56-CDEE-C617B0EDAEE8}"/>
              </a:ext>
            </a:extLst>
          </p:cNvPr>
          <p:cNvSpPr txBox="1">
            <a:spLocks/>
          </p:cNvSpPr>
          <p:nvPr/>
        </p:nvSpPr>
        <p:spPr>
          <a:xfrm>
            <a:off x="454335" y="2573191"/>
            <a:ext cx="6406530" cy="187956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Informatie over het gekozen pakket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Sociaal plan toelichten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Procedure draagvlak doornemen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Ruimte voor bewonersvragen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102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4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42" y="1116872"/>
            <a:ext cx="8419888" cy="772305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Wie is wie?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2442" y="1801537"/>
            <a:ext cx="6406530" cy="45237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1"/>
              </a:solidFill>
            </a:endParaRPr>
          </a:p>
          <a:p>
            <a:r>
              <a:rPr lang="nl-NL" sz="2400" dirty="0">
                <a:solidFill>
                  <a:schemeClr val="tx1"/>
                </a:solidFill>
              </a:rPr>
              <a:t>Projectteam Portaal: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Ineke Fritz - Projectmanager Portaal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Alessandra Fiamingo - Sociaal Projectleider Portaal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Nargis </a:t>
            </a:r>
            <a:r>
              <a:rPr lang="nl-NL" sz="2000" dirty="0" err="1">
                <a:solidFill>
                  <a:schemeClr val="tx1"/>
                </a:solidFill>
              </a:rPr>
              <a:t>Samander</a:t>
            </a:r>
            <a:r>
              <a:rPr lang="nl-NL" sz="2000" dirty="0">
                <a:solidFill>
                  <a:schemeClr val="tx1"/>
                </a:solidFill>
              </a:rPr>
              <a:t> - Bewonersbegeleider Portaal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Jordy van Wijnen – Technisch Project Coördinator</a:t>
            </a:r>
          </a:p>
          <a:p>
            <a:endParaRPr lang="nl-NL" sz="1000" dirty="0">
              <a:solidFill>
                <a:schemeClr val="tx1"/>
              </a:solidFill>
            </a:endParaRPr>
          </a:p>
          <a:p>
            <a:r>
              <a:rPr lang="nl-NL" sz="2000" dirty="0">
                <a:solidFill>
                  <a:schemeClr val="tx1"/>
                </a:solidFill>
              </a:rPr>
              <a:t>We werken samen met: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VvE bestuur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Aannemer Mens Zeist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Adviseur Steeds </a:t>
            </a:r>
          </a:p>
          <a:p>
            <a:endParaRPr lang="nl-NL" sz="2000" dirty="0">
              <a:solidFill>
                <a:srgbClr val="10265D"/>
              </a:solidFill>
            </a:endParaRPr>
          </a:p>
          <a:p>
            <a:endParaRPr lang="nl-NL" sz="2000" dirty="0">
              <a:solidFill>
                <a:srgbClr val="10265D"/>
              </a:solidFill>
            </a:endParaRPr>
          </a:p>
          <a:p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5" name="Afbeelding 4" descr="Team sitting at table">
            <a:extLst>
              <a:ext uri="{FF2B5EF4-FFF2-40B4-BE49-F238E27FC236}">
                <a16:creationId xmlns:a16="http://schemas.microsoft.com/office/drawing/2014/main" id="{227EE583-BE22-23B6-9594-21F4243D9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84" y="2508310"/>
            <a:ext cx="4526084" cy="30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6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8CD5D0EC-0BBE-54ED-7FA7-37A68E568F58}"/>
              </a:ext>
            </a:extLst>
          </p:cNvPr>
          <p:cNvSpPr/>
          <p:nvPr/>
        </p:nvSpPr>
        <p:spPr>
          <a:xfrm>
            <a:off x="7969188" y="2004370"/>
            <a:ext cx="2943100" cy="289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FB363-24D1-9AA8-1B0A-DF21939B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65" y="992993"/>
            <a:ext cx="8654780" cy="772305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De werkzaamheden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801219D4-E66A-4DB1-C77D-0584E5D2724A}"/>
              </a:ext>
            </a:extLst>
          </p:cNvPr>
          <p:cNvSpPr txBox="1">
            <a:spLocks/>
          </p:cNvSpPr>
          <p:nvPr/>
        </p:nvSpPr>
        <p:spPr>
          <a:xfrm>
            <a:off x="531165" y="2131168"/>
            <a:ext cx="7347453" cy="409414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Van één-</a:t>
            </a:r>
            <a:r>
              <a:rPr lang="nl-NL" sz="2000" dirty="0" err="1">
                <a:solidFill>
                  <a:schemeClr val="tx1"/>
                </a:solidFill>
              </a:rPr>
              <a:t>pijps</a:t>
            </a:r>
            <a:r>
              <a:rPr lang="nl-NL" sz="2000" dirty="0">
                <a:solidFill>
                  <a:schemeClr val="tx1"/>
                </a:solidFill>
              </a:rPr>
              <a:t> naar twee-</a:t>
            </a:r>
            <a:r>
              <a:rPr lang="nl-NL" sz="2000" dirty="0" err="1">
                <a:solidFill>
                  <a:schemeClr val="tx1"/>
                </a:solidFill>
              </a:rPr>
              <a:t>pijps</a:t>
            </a:r>
            <a:r>
              <a:rPr lang="nl-NL" sz="2000" dirty="0">
                <a:solidFill>
                  <a:schemeClr val="tx1"/>
                </a:solidFill>
              </a:rPr>
              <a:t> verwarming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Radiatoren worden vervangen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Nieuwe panelen achter de radiatoren: asbest wordt veilig verwijderd, betere isolatie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De verticale leidingen worden niet vervangen</a:t>
            </a:r>
            <a:endParaRPr lang="nl-NL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Isoleren plafond bergingen (vloer 1</a:t>
            </a:r>
            <a:r>
              <a:rPr lang="nl-NL" sz="2000" baseline="30000" dirty="0">
                <a:solidFill>
                  <a:schemeClr val="tx1"/>
                </a:solidFill>
              </a:rPr>
              <a:t>e</a:t>
            </a:r>
            <a:r>
              <a:rPr lang="nl-NL" sz="2000" dirty="0">
                <a:solidFill>
                  <a:schemeClr val="tx1"/>
                </a:solidFill>
              </a:rPr>
              <a:t> woonlaag)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Vervangen glas voor HR++ glas </a:t>
            </a:r>
            <a:endParaRPr lang="nl-NL" sz="1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FEA60AB-E5BD-F44E-BA00-9C9D41314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r="14423" b="-1"/>
          <a:stretch/>
        </p:blipFill>
        <p:spPr bwMode="auto">
          <a:xfrm>
            <a:off x="7969188" y="2004370"/>
            <a:ext cx="2741897" cy="2849259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6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F1D63D-78EB-B427-A2B8-46FA92D91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992" y="2427299"/>
            <a:ext cx="9972413" cy="49414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Wat betekenen de werkzaamheden voor u? </a:t>
            </a:r>
            <a:endParaRPr lang="nl-N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5257BFD5-E0B8-4C77-8CAD-A32E32D1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992" y="2940824"/>
            <a:ext cx="7252328" cy="28252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1,5 meter ruimte leegmaken vanaf het kozijn in elke ruimte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1,5 meter ruimte vrijmaken op balkon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Berging leegmaken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Spullen afdekken met afdekfolie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Huisdieren zo nodig ergens onderbrengen 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845016B-792C-E97B-668F-5DCBFA11E62D}"/>
              </a:ext>
            </a:extLst>
          </p:cNvPr>
          <p:cNvSpPr txBox="1">
            <a:spLocks/>
          </p:cNvSpPr>
          <p:nvPr/>
        </p:nvSpPr>
        <p:spPr>
          <a:xfrm>
            <a:off x="387992" y="1091897"/>
            <a:ext cx="7878524" cy="494146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i="0" kern="120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tx1"/>
                </a:solidFill>
              </a:rPr>
              <a:t>Wat doen we niet?</a:t>
            </a:r>
            <a:endParaRPr lang="nl-N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17E5CE5-DA7E-1887-6D13-361C84935598}"/>
              </a:ext>
            </a:extLst>
          </p:cNvPr>
          <p:cNvSpPr txBox="1">
            <a:spLocks/>
          </p:cNvSpPr>
          <p:nvPr/>
        </p:nvSpPr>
        <p:spPr>
          <a:xfrm>
            <a:off x="387992" y="1617561"/>
            <a:ext cx="7086039" cy="79035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We gaan niet over op gasloos koken</a:t>
            </a:r>
            <a:endParaRPr lang="nl-NL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1590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1F607-51AC-15A1-7120-F727F22D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0" y="1176401"/>
            <a:ext cx="10361814" cy="772305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Huurders die nog een geiser hebben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020E10-DF11-E34E-225D-9FD8BA327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195" y="1980390"/>
            <a:ext cx="7971184" cy="1887763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geiser is onveilig en niet meer toegestaan.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boiler werkt op elektriciteit en is veiliger.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boiler levert een constante stroom van warm water (bij gebruik meerdere kranen tegelijk) en is direct beschikbaar bij openen kraan.</a:t>
            </a:r>
            <a:endParaRPr lang="nl-NL" sz="18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D591A-A333-4135-8EA1-FA8C5EF760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195" y="3868154"/>
            <a:ext cx="7971185" cy="2166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</a:rPr>
              <a:t>U kunt bij Portaal een aanvraag doen voor een boiler: </a:t>
            </a:r>
          </a:p>
          <a:p>
            <a:r>
              <a:rPr lang="nl-NL" sz="1800" dirty="0">
                <a:solidFill>
                  <a:schemeClr val="tx1"/>
                </a:solidFill>
              </a:rPr>
              <a:t>U vraagt een Zelf Aangebrachte Voorziening (ZAV) aan </a:t>
            </a:r>
          </a:p>
          <a:p>
            <a:r>
              <a:rPr lang="nl-NL" sz="1800" dirty="0">
                <a:solidFill>
                  <a:schemeClr val="tx1"/>
                </a:solidFill>
              </a:rPr>
              <a:t>Het ZAV formulier kunt u vinden op de website van Portaal</a:t>
            </a:r>
          </a:p>
          <a:p>
            <a:r>
              <a:rPr lang="nl-NL" sz="1800" dirty="0">
                <a:solidFill>
                  <a:schemeClr val="tx1"/>
                </a:solidFill>
              </a:rPr>
              <a:t>Nieuwe boiler en aansluiting wordt geplaatst door een partner van Portaal</a:t>
            </a:r>
          </a:p>
          <a:p>
            <a:r>
              <a:rPr lang="nl-NL" sz="1800" dirty="0"/>
              <a:t>U betaalt via de huur een vast bedrag per maand voor de boiler.</a:t>
            </a:r>
          </a:p>
        </p:txBody>
      </p:sp>
      <p:pic>
        <p:nvPicPr>
          <p:cNvPr id="1026" name="Picture 2" descr="Afbeeldingsresultaten voor geiser naar boiler">
            <a:extLst>
              <a:ext uri="{FF2B5EF4-FFF2-40B4-BE49-F238E27FC236}">
                <a16:creationId xmlns:a16="http://schemas.microsoft.com/office/drawing/2014/main" id="{86B36897-714E-2840-62A5-DE70CAEC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379" y="2132479"/>
            <a:ext cx="3574841" cy="21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42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723AD-5577-F2E9-E31C-CB19FBB2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51" y="680102"/>
            <a:ext cx="7785528" cy="772305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Sociaal plan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9D03C-C24E-B056-6043-6837A98D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741" y="1316878"/>
            <a:ext cx="7783938" cy="494146"/>
          </a:xfrm>
        </p:spPr>
        <p:txBody>
          <a:bodyPr>
            <a:normAutofit fontScale="85000" lnSpcReduction="10000"/>
          </a:bodyPr>
          <a:lstStyle/>
          <a:p>
            <a:r>
              <a:rPr lang="nl-NL" dirty="0">
                <a:solidFill>
                  <a:schemeClr val="tx1"/>
                </a:solidFill>
              </a:rPr>
              <a:t>Afspraken tijdens en na de renovatie tussen Portaal en de huurders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C2BC531-BBA6-739D-1CD4-F5647E8E8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151" y="1986514"/>
            <a:ext cx="10340569" cy="4460467"/>
          </a:xfrm>
        </p:spPr>
        <p:txBody>
          <a:bodyPr>
            <a:normAutofit fontScale="70000" lnSpcReduction="20000"/>
          </a:bodyPr>
          <a:lstStyle/>
          <a:p>
            <a:r>
              <a:rPr lang="nl-NL" sz="2100" dirty="0"/>
              <a:t>Hulp en ondersteuning: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Er is een bewonersbegeleider vanuit de aannemer en vanuit Portaal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Maatwerk is in overleg mogelijk, zoals hulp bij verschuiven van spullen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Onafhankelijke ondersteuner is beschikbaar als hier behoefte aan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100" dirty="0"/>
          </a:p>
          <a:p>
            <a:r>
              <a:rPr lang="nl-NL" sz="2100" dirty="0"/>
              <a:t>Financiële regelingen: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Overlastvergoeding € 19,25 euro per 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Eenmalige elektravergoeding € 15,00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Vergoeding voor een Zelf Aangebrachte Voorziening (ZAV) als deze niet kan blijven zitten</a:t>
            </a:r>
          </a:p>
          <a:p>
            <a:endParaRPr lang="nl-NL" sz="2100" dirty="0"/>
          </a:p>
          <a:p>
            <a:r>
              <a:rPr lang="nl-NL" sz="2100" dirty="0"/>
              <a:t>Voorzieningen: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Rustwoning in het complex is beschikbaar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Volledig ingerichte logeerwoning is beschikbaar in bijzondere omstandigheden en voor 2 kamerwoningen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Zo nodig andere tijdelijk gebruik van een elektrische kachel van Portaal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100" dirty="0"/>
          </a:p>
          <a:p>
            <a:endParaRPr lang="nl-NL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436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41" y="994806"/>
            <a:ext cx="10399691" cy="772305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Procedure draagvlak huurders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9FDCFB7-7D6E-B24A-A108-84EDA95F9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441" y="1937523"/>
            <a:ext cx="10844308" cy="2406670"/>
          </a:xfrm>
        </p:spPr>
        <p:txBody>
          <a:bodyPr>
            <a:normAutofit fontScale="92500" lnSpcReduction="10000"/>
          </a:bodyPr>
          <a:lstStyle/>
          <a:p>
            <a:r>
              <a:rPr lang="nl-NL" sz="2200" dirty="0"/>
              <a:t>Aanpak: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stemformulieren en bewonersbrochure worden aan de deur langsgebracht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er zijn spreekuren zowel overdag als in de avond in de huismeesterruimte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als 70% van de huurders ja zegt en de kopers ook ja zeggen dan gaan de plannen door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inleveren stemformulieren in gesloten envelop bij de brievenbus van de huismeester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telling op kantoor Portaal</a:t>
            </a: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444083539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0688075-6FCE-4C30-83A1-67DE63C66731}" vid="{683480BF-2D2B-4E82-88FF-84693C51FCB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B06805B929D41AD602867B41C3AA4" ma:contentTypeVersion="17" ma:contentTypeDescription="Een nieuw document maken." ma:contentTypeScope="" ma:versionID="eabcdf397e001e35de1a327101175562">
  <xsd:schema xmlns:xsd="http://www.w3.org/2001/XMLSchema" xmlns:xs="http://www.w3.org/2001/XMLSchema" xmlns:p="http://schemas.microsoft.com/office/2006/metadata/properties" xmlns:ns2="4cd559f2-975c-480c-bee5-6cf3f0e106a2" xmlns:ns3="4dcb12f6-1745-4a91-a9c0-2335058a4402" targetNamespace="http://schemas.microsoft.com/office/2006/metadata/properties" ma:root="true" ma:fieldsID="b3f4889a5b53e71f49f74b069f46acf4" ns2:_="" ns3:_="">
    <xsd:import namespace="4cd559f2-975c-480c-bee5-6cf3f0e106a2"/>
    <xsd:import namespace="4dcb12f6-1745-4a91-a9c0-2335058a44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u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559f2-975c-480c-bee5-6cf3f0e106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de351ab-a561-4820-bf31-e143c81784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um" ma:index="24" nillable="true" ma:displayName="Datum" ma:format="DateOnly" ma:internalName="Datum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cb12f6-1745-4a91-a9c0-2335058a44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48e4f01-da3f-42ff-b925-14ad27a9a4ad}" ma:internalName="TaxCatchAll" ma:showField="CatchAllData" ma:web="4dcb12f6-1745-4a91-a9c0-2335058a44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cb12f6-1745-4a91-a9c0-2335058a4402" xsi:nil="true"/>
    <lcf76f155ced4ddcb4097134ff3c332f xmlns="4cd559f2-975c-480c-bee5-6cf3f0e106a2">
      <Terms xmlns="http://schemas.microsoft.com/office/infopath/2007/PartnerControls"/>
    </lcf76f155ced4ddcb4097134ff3c332f>
    <Datum xmlns="4cd559f2-975c-480c-bee5-6cf3f0e106a2" xsi:nil="true"/>
  </documentManagement>
</p:properties>
</file>

<file path=customXml/itemProps1.xml><?xml version="1.0" encoding="utf-8"?>
<ds:datastoreItem xmlns:ds="http://schemas.openxmlformats.org/officeDocument/2006/customXml" ds:itemID="{33FFB881-134A-4B34-BC58-329DBB0DE7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21E63F-43D1-498C-A9A4-C86F41BA4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d559f2-975c-480c-bee5-6cf3f0e106a2"/>
    <ds:schemaRef ds:uri="4dcb12f6-1745-4a91-a9c0-2335058a44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1A32DE-1907-48C8-99FB-1AAE3C7D3A33}">
  <ds:schemaRefs>
    <ds:schemaRef ds:uri="http://schemas.microsoft.com/office/2006/metadata/properties"/>
    <ds:schemaRef ds:uri="http://purl.org/dc/terms/"/>
    <ds:schemaRef ds:uri="4dcb12f6-1745-4a91-a9c0-2335058a44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4cd559f2-975c-480c-bee5-6cf3f0e106a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</Template>
  <TotalTime>3110</TotalTime>
  <Words>574</Words>
  <Application>Microsoft Office PowerPoint</Application>
  <PresentationFormat>Breedbeeld</PresentationFormat>
  <Paragraphs>98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Open Sans</vt:lpstr>
      <vt:lpstr>Symbol</vt:lpstr>
      <vt:lpstr>1_Thema</vt:lpstr>
      <vt:lpstr>Condorhorst Leiden</vt:lpstr>
      <vt:lpstr>Bewonersavond Condorhorst</vt:lpstr>
      <vt:lpstr>Doel van de avond</vt:lpstr>
      <vt:lpstr>Wie is wie?</vt:lpstr>
      <vt:lpstr>De werkzaamheden</vt:lpstr>
      <vt:lpstr>PowerPoint-presentatie</vt:lpstr>
      <vt:lpstr>Huurders die nog een geiser hebben</vt:lpstr>
      <vt:lpstr>Sociaal plan</vt:lpstr>
      <vt:lpstr>Procedure draagvlak huurders</vt:lpstr>
      <vt:lpstr>PowerPoint-presentatie</vt:lpstr>
      <vt:lpstr> Vragenlijst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een  titelslide</dc:title>
  <dc:creator>Joppen, Paul</dc:creator>
  <cp:lastModifiedBy>Fiamingo, Alessandra</cp:lastModifiedBy>
  <cp:revision>114</cp:revision>
  <dcterms:created xsi:type="dcterms:W3CDTF">2022-09-19T12:25:41Z</dcterms:created>
  <dcterms:modified xsi:type="dcterms:W3CDTF">2024-06-27T11:10:46Z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0x010100A7CB06805B929D41AD602867B41C3AA4</vt:lpwstr>
  </property>
  <property fmtid="{D5CDD505-2E9C-101B-9397-08002B2CF9AE}" pid="3" name="MediaServiceImageTags">
    <vt:lpwstr/>
  </property>
</Properties>
</file>